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305" r:id="rId5"/>
    <p:sldId id="307" r:id="rId6"/>
    <p:sldId id="309" r:id="rId7"/>
    <p:sldId id="306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8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310" r:id="rId47"/>
    <p:sldId id="294" r:id="rId48"/>
    <p:sldId id="295" r:id="rId49"/>
    <p:sldId id="296" r:id="rId50"/>
    <p:sldId id="297" r:id="rId51"/>
    <p:sldId id="313" r:id="rId52"/>
    <p:sldId id="312" r:id="rId53"/>
    <p:sldId id="299" r:id="rId54"/>
    <p:sldId id="301" r:id="rId55"/>
  </p:sldIdLst>
  <p:sldSz cx="18288000" cy="10287000"/>
  <p:notesSz cx="6858000" cy="9144000"/>
  <p:embeddedFontLst>
    <p:embeddedFont>
      <p:font typeface="Arimo" panose="020B0604020202020204" charset="0"/>
      <p:regular r:id="rId56"/>
    </p:embeddedFont>
    <p:embeddedFont>
      <p:font typeface="Arimo Bold" panose="020B0604020202020204" charset="0"/>
      <p:regular r:id="rId57"/>
    </p:embeddedFont>
    <p:embeddedFont>
      <p:font typeface="Finger Paint" panose="020B0604020202020204" charset="0"/>
      <p:regular r:id="rId58"/>
    </p:embeddedFont>
    <p:embeddedFont>
      <p:font typeface="Glacial Indifference" panose="020B0604020202020204" charset="0"/>
      <p:regular r:id="rId59"/>
    </p:embeddedFont>
    <p:embeddedFont>
      <p:font typeface="Glacial Indifference Bold" panose="020B0604020202020204" charset="0"/>
      <p:regular r:id="rId60"/>
    </p:embeddedFont>
    <p:embeddedFont>
      <p:font typeface="Inter Bold" panose="020B0604020202020204" charset="0"/>
      <p:regular r:id="rId61"/>
    </p:embeddedFont>
    <p:embeddedFont>
      <p:font typeface="Montaser Arabic" panose="020B0604020202020204" charset="-78"/>
      <p:regular r:id="rId62"/>
    </p:embeddedFont>
    <p:embeddedFont>
      <p:font typeface="Montserrat Classic Bold" panose="020B0604020202020204" charset="0"/>
      <p:regular r:id="rId63"/>
    </p:embeddedFont>
    <p:embeddedFont>
      <p:font typeface="Montserrat Extra-Bold" panose="020B0604020202020204" charset="0"/>
      <p:regular r:id="rId64"/>
    </p:embeddedFont>
    <p:embeddedFont>
      <p:font typeface="Montserrat Extra-Bold Bold" panose="020B0604020202020204" charset="0"/>
      <p:regular r:id="rId65"/>
    </p:embeddedFont>
    <p:embeddedFont>
      <p:font typeface="Montserrat Semi-Bold Bold" panose="020B0604020202020204" charset="0"/>
      <p:regular r:id="rId66"/>
    </p:embeddedFont>
    <p:embeddedFont>
      <p:font typeface="Myanmar Text" panose="020B0502040204020203" pitchFamily="34" charset="0"/>
      <p:regular r:id="rId67"/>
      <p:bold r:id="rId68"/>
    </p:embeddedFont>
    <p:embeddedFont>
      <p:font typeface="Open Sans Bold" panose="020B0604020202020204" charset="0"/>
      <p:regular r:id="rId69"/>
    </p:embeddedFont>
    <p:embeddedFont>
      <p:font typeface="Open Sans Bold Bold" panose="020B0604020202020204" charset="0"/>
      <p:regular r:id="rId70"/>
    </p:embeddedFont>
    <p:embeddedFont>
      <p:font typeface="Open Sauce" panose="020B0604020202020204" charset="0"/>
      <p:regular r:id="rId71"/>
    </p:embeddedFont>
    <p:embeddedFont>
      <p:font typeface="Open Sauce Bold" panose="020B0604020202020204" charset="0"/>
      <p:regular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735CF6-FEF9-4F90-86B7-BDA11563A9D0}" v="3" dt="2024-02-21T20:46:54.390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4622" autoAdjust="0"/>
  </p:normalViewPr>
  <p:slideViewPr>
    <p:cSldViewPr>
      <p:cViewPr>
        <p:scale>
          <a:sx n="58" d="100"/>
          <a:sy n="58" d="100"/>
        </p:scale>
        <p:origin x="653" y="14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font" Target="fonts/font16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dan Cressy" userId="f5f84d09-0a7e-49f0-952e-7d4a06861f38" providerId="ADAL" clId="{FE735CF6-FEF9-4F90-86B7-BDA11563A9D0}"/>
    <pc:docChg chg="undo custSel addSld delSld modSld modShowInfo">
      <pc:chgData name="Jordan Cressy" userId="f5f84d09-0a7e-49f0-952e-7d4a06861f38" providerId="ADAL" clId="{FE735CF6-FEF9-4F90-86B7-BDA11563A9D0}" dt="2024-02-21T20:50:33.094" v="802" actId="20577"/>
      <pc:docMkLst>
        <pc:docMk/>
      </pc:docMkLst>
      <pc:sldChg chg="mod modShow">
        <pc:chgData name="Jordan Cressy" userId="f5f84d09-0a7e-49f0-952e-7d4a06861f38" providerId="ADAL" clId="{FE735CF6-FEF9-4F90-86B7-BDA11563A9D0}" dt="2024-01-10T21:05:38.948" v="0" actId="729"/>
        <pc:sldMkLst>
          <pc:docMk/>
          <pc:sldMk cId="0" sldId="257"/>
        </pc:sldMkLst>
      </pc:sldChg>
      <pc:sldChg chg="mod modShow">
        <pc:chgData name="Jordan Cressy" userId="f5f84d09-0a7e-49f0-952e-7d4a06861f38" providerId="ADAL" clId="{FE735CF6-FEF9-4F90-86B7-BDA11563A9D0}" dt="2024-01-10T21:05:57.175" v="2" actId="729"/>
        <pc:sldMkLst>
          <pc:docMk/>
          <pc:sldMk cId="0" sldId="259"/>
        </pc:sldMkLst>
      </pc:sldChg>
      <pc:sldChg chg="mod modShow">
        <pc:chgData name="Jordan Cressy" userId="f5f84d09-0a7e-49f0-952e-7d4a06861f38" providerId="ADAL" clId="{FE735CF6-FEF9-4F90-86B7-BDA11563A9D0}" dt="2024-01-10T21:05:44.798" v="1" actId="729"/>
        <pc:sldMkLst>
          <pc:docMk/>
          <pc:sldMk cId="0" sldId="261"/>
        </pc:sldMkLst>
      </pc:sldChg>
      <pc:sldChg chg="mod modShow">
        <pc:chgData name="Jordan Cressy" userId="f5f84d09-0a7e-49f0-952e-7d4a06861f38" providerId="ADAL" clId="{FE735CF6-FEF9-4F90-86B7-BDA11563A9D0}" dt="2024-01-10T21:06:04.475" v="3" actId="729"/>
        <pc:sldMkLst>
          <pc:docMk/>
          <pc:sldMk cId="0" sldId="262"/>
        </pc:sldMkLst>
      </pc:sldChg>
      <pc:sldChg chg="mod modShow">
        <pc:chgData name="Jordan Cressy" userId="f5f84d09-0a7e-49f0-952e-7d4a06861f38" providerId="ADAL" clId="{FE735CF6-FEF9-4F90-86B7-BDA11563A9D0}" dt="2024-01-10T21:06:17.735" v="4" actId="729"/>
        <pc:sldMkLst>
          <pc:docMk/>
          <pc:sldMk cId="0" sldId="265"/>
        </pc:sldMkLst>
      </pc:sldChg>
      <pc:sldChg chg="mod modShow">
        <pc:chgData name="Jordan Cressy" userId="f5f84d09-0a7e-49f0-952e-7d4a06861f38" providerId="ADAL" clId="{FE735CF6-FEF9-4F90-86B7-BDA11563A9D0}" dt="2024-01-10T21:06:31.019" v="5" actId="729"/>
        <pc:sldMkLst>
          <pc:docMk/>
          <pc:sldMk cId="0" sldId="267"/>
        </pc:sldMkLst>
      </pc:sldChg>
      <pc:sldChg chg="mod modShow">
        <pc:chgData name="Jordan Cressy" userId="f5f84d09-0a7e-49f0-952e-7d4a06861f38" providerId="ADAL" clId="{FE735CF6-FEF9-4F90-86B7-BDA11563A9D0}" dt="2024-01-10T21:06:31.019" v="5" actId="729"/>
        <pc:sldMkLst>
          <pc:docMk/>
          <pc:sldMk cId="0" sldId="268"/>
        </pc:sldMkLst>
      </pc:sldChg>
      <pc:sldChg chg="mod modShow">
        <pc:chgData name="Jordan Cressy" userId="f5f84d09-0a7e-49f0-952e-7d4a06861f38" providerId="ADAL" clId="{FE735CF6-FEF9-4F90-86B7-BDA11563A9D0}" dt="2024-01-10T21:06:31.019" v="5" actId="729"/>
        <pc:sldMkLst>
          <pc:docMk/>
          <pc:sldMk cId="0" sldId="269"/>
        </pc:sldMkLst>
      </pc:sldChg>
      <pc:sldChg chg="mod modShow">
        <pc:chgData name="Jordan Cressy" userId="f5f84d09-0a7e-49f0-952e-7d4a06861f38" providerId="ADAL" clId="{FE735CF6-FEF9-4F90-86B7-BDA11563A9D0}" dt="2024-01-10T21:06:31.019" v="5" actId="729"/>
        <pc:sldMkLst>
          <pc:docMk/>
          <pc:sldMk cId="0" sldId="270"/>
        </pc:sldMkLst>
      </pc:sldChg>
      <pc:sldChg chg="mod modShow">
        <pc:chgData name="Jordan Cressy" userId="f5f84d09-0a7e-49f0-952e-7d4a06861f38" providerId="ADAL" clId="{FE735CF6-FEF9-4F90-86B7-BDA11563A9D0}" dt="2024-01-10T21:06:46.296" v="6" actId="729"/>
        <pc:sldMkLst>
          <pc:docMk/>
          <pc:sldMk cId="0" sldId="281"/>
        </pc:sldMkLst>
      </pc:sldChg>
      <pc:sldChg chg="mod modShow">
        <pc:chgData name="Jordan Cressy" userId="f5f84d09-0a7e-49f0-952e-7d4a06861f38" providerId="ADAL" clId="{FE735CF6-FEF9-4F90-86B7-BDA11563A9D0}" dt="2024-01-10T21:06:46.296" v="6" actId="729"/>
        <pc:sldMkLst>
          <pc:docMk/>
          <pc:sldMk cId="0" sldId="282"/>
        </pc:sldMkLst>
      </pc:sldChg>
      <pc:sldChg chg="mod modShow">
        <pc:chgData name="Jordan Cressy" userId="f5f84d09-0a7e-49f0-952e-7d4a06861f38" providerId="ADAL" clId="{FE735CF6-FEF9-4F90-86B7-BDA11563A9D0}" dt="2024-01-10T21:06:52.988" v="7" actId="729"/>
        <pc:sldMkLst>
          <pc:docMk/>
          <pc:sldMk cId="0" sldId="286"/>
        </pc:sldMkLst>
      </pc:sldChg>
      <pc:sldChg chg="mod modShow">
        <pc:chgData name="Jordan Cressy" userId="f5f84d09-0a7e-49f0-952e-7d4a06861f38" providerId="ADAL" clId="{FE735CF6-FEF9-4F90-86B7-BDA11563A9D0}" dt="2024-01-10T21:06:52.988" v="7" actId="729"/>
        <pc:sldMkLst>
          <pc:docMk/>
          <pc:sldMk cId="0" sldId="287"/>
        </pc:sldMkLst>
      </pc:sldChg>
      <pc:sldChg chg="mod modShow">
        <pc:chgData name="Jordan Cressy" userId="f5f84d09-0a7e-49f0-952e-7d4a06861f38" providerId="ADAL" clId="{FE735CF6-FEF9-4F90-86B7-BDA11563A9D0}" dt="2024-01-10T21:06:52.988" v="7" actId="729"/>
        <pc:sldMkLst>
          <pc:docMk/>
          <pc:sldMk cId="0" sldId="288"/>
        </pc:sldMkLst>
      </pc:sldChg>
      <pc:sldChg chg="mod modShow">
        <pc:chgData name="Jordan Cressy" userId="f5f84d09-0a7e-49f0-952e-7d4a06861f38" providerId="ADAL" clId="{FE735CF6-FEF9-4F90-86B7-BDA11563A9D0}" dt="2024-01-10T21:06:59.897" v="8" actId="729"/>
        <pc:sldMkLst>
          <pc:docMk/>
          <pc:sldMk cId="0" sldId="296"/>
        </pc:sldMkLst>
      </pc:sldChg>
      <pc:sldChg chg="del">
        <pc:chgData name="Jordan Cressy" userId="f5f84d09-0a7e-49f0-952e-7d4a06861f38" providerId="ADAL" clId="{FE735CF6-FEF9-4F90-86B7-BDA11563A9D0}" dt="2024-01-10T22:24:00.589" v="9" actId="47"/>
        <pc:sldMkLst>
          <pc:docMk/>
          <pc:sldMk cId="0" sldId="308"/>
        </pc:sldMkLst>
      </pc:sldChg>
      <pc:sldChg chg="del">
        <pc:chgData name="Jordan Cressy" userId="f5f84d09-0a7e-49f0-952e-7d4a06861f38" providerId="ADAL" clId="{FE735CF6-FEF9-4F90-86B7-BDA11563A9D0}" dt="2024-02-21T20:36:44.362" v="12" actId="47"/>
        <pc:sldMkLst>
          <pc:docMk/>
          <pc:sldMk cId="980913886" sldId="311"/>
        </pc:sldMkLst>
      </pc:sldChg>
      <pc:sldChg chg="addSp delSp modSp add mod">
        <pc:chgData name="Jordan Cressy" userId="f5f84d09-0a7e-49f0-952e-7d4a06861f38" providerId="ADAL" clId="{FE735CF6-FEF9-4F90-86B7-BDA11563A9D0}" dt="2024-02-21T20:50:33.094" v="802" actId="20577"/>
        <pc:sldMkLst>
          <pc:docMk/>
          <pc:sldMk cId="1988828758" sldId="313"/>
        </pc:sldMkLst>
        <pc:spChg chg="mod">
          <ac:chgData name="Jordan Cressy" userId="f5f84d09-0a7e-49f0-952e-7d4a06861f38" providerId="ADAL" clId="{FE735CF6-FEF9-4F90-86B7-BDA11563A9D0}" dt="2024-02-21T20:43:40.766" v="423" actId="1076"/>
          <ac:spMkLst>
            <pc:docMk/>
            <pc:sldMk cId="1988828758" sldId="313"/>
            <ac:spMk id="2" creationId="{C7207FF8-F763-80C0-0435-B31C1EB394F7}"/>
          </ac:spMkLst>
        </pc:spChg>
        <pc:spChg chg="mod">
          <ac:chgData name="Jordan Cressy" userId="f5f84d09-0a7e-49f0-952e-7d4a06861f38" providerId="ADAL" clId="{FE735CF6-FEF9-4F90-86B7-BDA11563A9D0}" dt="2024-02-21T20:50:33.094" v="802" actId="20577"/>
          <ac:spMkLst>
            <pc:docMk/>
            <pc:sldMk cId="1988828758" sldId="313"/>
            <ac:spMk id="5" creationId="{76AA5910-891B-258B-7CEB-8519117C1CD2}"/>
          </ac:spMkLst>
        </pc:spChg>
        <pc:spChg chg="add mod">
          <ac:chgData name="Jordan Cressy" userId="f5f84d09-0a7e-49f0-952e-7d4a06861f38" providerId="ADAL" clId="{FE735CF6-FEF9-4F90-86B7-BDA11563A9D0}" dt="2024-02-21T20:50:18.772" v="790" actId="1037"/>
          <ac:spMkLst>
            <pc:docMk/>
            <pc:sldMk cId="1988828758" sldId="313"/>
            <ac:spMk id="14" creationId="{825C6156-C9A9-632D-64BC-A5D3DB5CF11E}"/>
          </ac:spMkLst>
        </pc:spChg>
        <pc:spChg chg="add mod">
          <ac:chgData name="Jordan Cressy" userId="f5f84d09-0a7e-49f0-952e-7d4a06861f38" providerId="ADAL" clId="{FE735CF6-FEF9-4F90-86B7-BDA11563A9D0}" dt="2024-02-21T20:50:18.772" v="790" actId="1037"/>
          <ac:spMkLst>
            <pc:docMk/>
            <pc:sldMk cId="1988828758" sldId="313"/>
            <ac:spMk id="15" creationId="{FB094EDC-6A48-1FAE-C1F0-F945D1BC5D90}"/>
          </ac:spMkLst>
        </pc:spChg>
        <pc:grpChg chg="del">
          <ac:chgData name="Jordan Cressy" userId="f5f84d09-0a7e-49f0-952e-7d4a06861f38" providerId="ADAL" clId="{FE735CF6-FEF9-4F90-86B7-BDA11563A9D0}" dt="2024-02-21T20:37:17.073" v="14" actId="478"/>
          <ac:grpSpMkLst>
            <pc:docMk/>
            <pc:sldMk cId="1988828758" sldId="313"/>
            <ac:grpSpMk id="3" creationId="{8636CB03-6E02-7D8F-AF07-0A372F36D474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1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svg"/><Relationship Id="rId5" Type="http://schemas.openxmlformats.org/officeDocument/2006/relationships/image" Target="../media/image25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19.sv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nFWPk92laOY?t=235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kmfC-i9WgH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vDXkpJw16os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1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3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2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H-nJs1Z3wRM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OE8IDcubXn8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EYggp2fQLlc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Hla1jzhan78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51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MYVL1XHeB74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C4818824-E3D0-B082-1E2F-EB48D6BB3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97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224518" y="176561"/>
            <a:ext cx="4603135" cy="4585154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0888" r="-16103" b="-1885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28708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125004" y="3163615"/>
            <a:ext cx="2669778" cy="720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4249">
                <a:solidFill>
                  <a:srgbClr val="FFFFFF"/>
                </a:solidFill>
                <a:latin typeface="Montserrat Extra-Bold"/>
              </a:rPr>
              <a:t>Investors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224518" y="5143500"/>
            <a:ext cx="4470751" cy="4453287"/>
            <a:chOff x="0" y="0"/>
            <a:chExt cx="5961001" cy="5937716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0" y="0"/>
              <a:ext cx="5961001" cy="5937716"/>
              <a:chOff x="0" y="0"/>
              <a:chExt cx="6502400" cy="6477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l="l" t="t" r="r" b="b"/>
                <a:pathLst>
                  <a:path w="6542159" h="6244242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4665" r="-2466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87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28708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579951" y="1745457"/>
              <a:ext cx="4801098" cy="17987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2"/>
                </a:lnSpc>
              </a:pPr>
              <a:r>
                <a:rPr lang="en-US" sz="3930">
                  <a:solidFill>
                    <a:srgbClr val="FFFFFF"/>
                  </a:solidFill>
                  <a:latin typeface="Montserrat Extra-Bold"/>
                </a:rPr>
                <a:t>Pitch </a:t>
              </a:r>
            </a:p>
            <a:p>
              <a:pPr algn="ctr">
                <a:lnSpc>
                  <a:spcPts val="5502"/>
                </a:lnSpc>
              </a:pPr>
              <a:r>
                <a:rPr lang="en-US" sz="3930">
                  <a:solidFill>
                    <a:srgbClr val="FFFFFF"/>
                  </a:solidFill>
                  <a:latin typeface="Montserrat Extra-Bold"/>
                </a:rPr>
                <a:t>Competitions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8752" y="2461182"/>
            <a:ext cx="1140575" cy="136800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08752" y="4289740"/>
            <a:ext cx="1301259" cy="1574897"/>
            <a:chOff x="0" y="0"/>
            <a:chExt cx="1735012" cy="209986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35012" cy="209986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5612" y="535775"/>
              <a:ext cx="963788" cy="792716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08752" y="6539465"/>
            <a:ext cx="1400691" cy="107725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11769" y="951550"/>
            <a:ext cx="15044196" cy="747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1"/>
              </a:lnSpc>
            </a:pPr>
            <a:r>
              <a:rPr lang="en-US" sz="4315" spc="794">
                <a:solidFill>
                  <a:srgbClr val="E3E24F"/>
                </a:solidFill>
                <a:latin typeface="Arimo"/>
              </a:rPr>
              <a:t>YOU WILL NEED TO CREATE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49972" y="1642032"/>
            <a:ext cx="13286763" cy="805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405"/>
              </a:lnSpc>
            </a:pPr>
            <a:r>
              <a:rPr lang="en-US" sz="6562" dirty="0">
                <a:solidFill>
                  <a:srgbClr val="FEFEFE"/>
                </a:solidFill>
                <a:latin typeface="Open Sauce"/>
              </a:rPr>
              <a:t>THE PITCH (SCRIPT) (6 MIN)</a:t>
            </a:r>
          </a:p>
          <a:p>
            <a:pPr>
              <a:lnSpc>
                <a:spcPts val="16405"/>
              </a:lnSpc>
            </a:pPr>
            <a:r>
              <a:rPr lang="en-US" sz="6562" dirty="0">
                <a:solidFill>
                  <a:srgbClr val="FEFEFE"/>
                </a:solidFill>
                <a:latin typeface="Open Sauce"/>
              </a:rPr>
              <a:t>A PITCH DECK </a:t>
            </a:r>
          </a:p>
          <a:p>
            <a:pPr>
              <a:lnSpc>
                <a:spcPts val="16405"/>
              </a:lnSpc>
            </a:pPr>
            <a:r>
              <a:rPr lang="en-US" sz="6562" dirty="0">
                <a:solidFill>
                  <a:srgbClr val="FEFEFE"/>
                </a:solidFill>
                <a:latin typeface="Open Sauce"/>
              </a:rPr>
              <a:t>A 60 SECOND COMMERCIAL</a:t>
            </a:r>
          </a:p>
          <a:p>
            <a:pPr>
              <a:lnSpc>
                <a:spcPts val="16405"/>
              </a:lnSpc>
            </a:pPr>
            <a:r>
              <a:rPr lang="en-US" sz="6562" dirty="0">
                <a:solidFill>
                  <a:srgbClr val="FEFEFE"/>
                </a:solidFill>
                <a:latin typeface="Open Sauce"/>
              </a:rPr>
              <a:t>OPTIONAL PROTOTYPE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73885" y="4523963"/>
            <a:ext cx="7340230" cy="111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7"/>
              </a:lnSpc>
            </a:pPr>
            <a:r>
              <a:rPr lang="en-US" sz="6533">
                <a:solidFill>
                  <a:srgbClr val="FEFEFE"/>
                </a:solidFill>
                <a:latin typeface="Montserrat Extra-Bold Bold"/>
              </a:rPr>
              <a:t>What is a pitch?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876611" y="4931397"/>
            <a:ext cx="9169591" cy="492865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992633" y="4718624"/>
            <a:ext cx="5315713" cy="5141428"/>
            <a:chOff x="0" y="0"/>
            <a:chExt cx="7087617" cy="6855238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14800" cy="6855238"/>
              <a:chOff x="0" y="0"/>
              <a:chExt cx="812800" cy="135412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135412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54121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354121"/>
                    </a:lnTo>
                    <a:lnTo>
                      <a:pt x="0" y="135412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17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9373" y="107398"/>
              <a:ext cx="6838245" cy="3462070"/>
              <a:chOff x="0" y="0"/>
              <a:chExt cx="1350764" cy="68386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50764" cy="683866"/>
              </a:xfrm>
              <a:custGeom>
                <a:avLst/>
                <a:gdLst/>
                <a:ahLst/>
                <a:cxnLst/>
                <a:rect l="l" t="t" r="r" b="b"/>
                <a:pathLst>
                  <a:path w="1350764" h="683866">
                    <a:moveTo>
                      <a:pt x="0" y="0"/>
                    </a:moveTo>
                    <a:lnTo>
                      <a:pt x="1350764" y="0"/>
                    </a:lnTo>
                    <a:lnTo>
                      <a:pt x="1350764" y="683866"/>
                    </a:lnTo>
                    <a:lnTo>
                      <a:pt x="0" y="68386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17"/>
                  </a:lnSpc>
                </a:pPr>
                <a:endParaRPr/>
              </a:p>
            </p:txBody>
          </p:sp>
        </p:grp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90086" y="1328738"/>
            <a:ext cx="5285739" cy="51455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17471" y="2367987"/>
            <a:ext cx="4275162" cy="3115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84919" y="3837434"/>
            <a:ext cx="2254062" cy="18539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06411" y="4718624"/>
            <a:ext cx="2385331" cy="480671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62992" y="6645744"/>
            <a:ext cx="2307750" cy="28359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389620" y="2889930"/>
            <a:ext cx="1754380" cy="175757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256201" y="3150556"/>
            <a:ext cx="3391010" cy="119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6"/>
              </a:lnSpc>
            </a:pPr>
            <a:r>
              <a:rPr lang="en-US" sz="2340">
                <a:solidFill>
                  <a:srgbClr val="000000"/>
                </a:solidFill>
                <a:latin typeface="Open Sauce"/>
              </a:rPr>
              <a:t>75% of respondents said that they would use RoboButler.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9438" y="428625"/>
            <a:ext cx="5427166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Open Sauce"/>
              </a:rPr>
              <a:t>DIAGRAM OF A PITCH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26930" y="2012847"/>
            <a:ext cx="4212052" cy="710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  <a:spcBef>
                <a:spcPct val="0"/>
              </a:spcBef>
            </a:pPr>
            <a:r>
              <a:rPr lang="en-US" sz="4734">
                <a:solidFill>
                  <a:srgbClr val="000000"/>
                </a:solidFill>
                <a:latin typeface="Montaser Arabic"/>
              </a:rPr>
              <a:t>ROBOBUTLER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9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60824" y="1215464"/>
            <a:ext cx="14298377" cy="80428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-1026343" y="6153788"/>
            <a:ext cx="6172200" cy="0"/>
          </a:xfrm>
          <a:prstGeom prst="line">
            <a:avLst/>
          </a:prstGeom>
          <a:ln w="47625" cap="flat">
            <a:solidFill>
              <a:srgbClr val="000000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2504220" y="3749178"/>
            <a:ext cx="4755080" cy="0"/>
          </a:xfrm>
          <a:prstGeom prst="line">
            <a:avLst/>
          </a:prstGeom>
          <a:ln w="47625" cap="flat">
            <a:solidFill>
              <a:srgbClr val="000000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04314" y="4451589"/>
            <a:ext cx="2385331" cy="4806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06668" y="4128191"/>
            <a:ext cx="3950184" cy="51301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05290" y="3569299"/>
            <a:ext cx="1659206" cy="59257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27386" y="607259"/>
            <a:ext cx="17080386" cy="747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1"/>
              </a:lnSpc>
            </a:pPr>
            <a:r>
              <a:rPr lang="en-US" sz="4315" spc="794">
                <a:solidFill>
                  <a:srgbClr val="28708B"/>
                </a:solidFill>
                <a:latin typeface="Arimo Bold"/>
              </a:rPr>
              <a:t>PUBLIC SPEAKING FOR ENTREPRENEURS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78849" y="1790896"/>
            <a:ext cx="7130302" cy="1206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62"/>
              </a:lnSpc>
            </a:pPr>
            <a:r>
              <a:rPr lang="en-US" sz="7044">
                <a:solidFill>
                  <a:srgbClr val="8FC440"/>
                </a:solidFill>
                <a:latin typeface="Finger Paint"/>
              </a:rPr>
              <a:t>Body Language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33714" y="3569299"/>
            <a:ext cx="4611559" cy="611815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27386" y="588209"/>
            <a:ext cx="17080386" cy="816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1"/>
              </a:lnSpc>
            </a:pPr>
            <a:r>
              <a:rPr lang="en-US" sz="4615" spc="849">
                <a:solidFill>
                  <a:srgbClr val="28708B"/>
                </a:solidFill>
                <a:latin typeface="Arimo Bold"/>
              </a:rPr>
              <a:t>PUBLIC SPEAKING FOR ENTREPRENEURS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5484" y="1781371"/>
            <a:ext cx="17457032" cy="1206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62"/>
              </a:lnSpc>
            </a:pPr>
            <a:r>
              <a:rPr lang="en-US" sz="7044">
                <a:solidFill>
                  <a:srgbClr val="8FC440"/>
                </a:solidFill>
                <a:latin typeface="Finger Paint"/>
              </a:rPr>
              <a:t>Body Language: Activity Power Pose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4040564"/>
            <a:ext cx="6736761" cy="593677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27386" y="607259"/>
            <a:ext cx="17080386" cy="747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1"/>
              </a:lnSpc>
            </a:pPr>
            <a:r>
              <a:rPr lang="en-US" sz="4315" spc="794">
                <a:solidFill>
                  <a:srgbClr val="28708B"/>
                </a:solidFill>
                <a:latin typeface="Arimo Bold"/>
              </a:rPr>
              <a:t>PUBLIC SPEAKING FOR ENTREPRENEURS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865425" y="1790896"/>
            <a:ext cx="8557149" cy="1206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62"/>
              </a:lnSpc>
            </a:pPr>
            <a:r>
              <a:rPr lang="en-US" sz="7044">
                <a:solidFill>
                  <a:srgbClr val="8FC440"/>
                </a:solidFill>
                <a:latin typeface="Finger Paint"/>
              </a:rPr>
              <a:t>Finding Your Voice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30512" y="3934512"/>
            <a:ext cx="8678514" cy="60532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7815" y="4464770"/>
            <a:ext cx="4947683" cy="453949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7386" y="607259"/>
            <a:ext cx="17080386" cy="747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1"/>
              </a:lnSpc>
            </a:pPr>
            <a:r>
              <a:rPr lang="en-US" sz="4315" spc="794">
                <a:solidFill>
                  <a:srgbClr val="28708B"/>
                </a:solidFill>
                <a:latin typeface="Arimo Bold"/>
              </a:rPr>
              <a:t>PUBLIC SPEAKING FOR ENTREPRENEURS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14641" y="1790896"/>
            <a:ext cx="12458718" cy="1206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62"/>
              </a:lnSpc>
            </a:pPr>
            <a:r>
              <a:rPr lang="en-US" sz="7044">
                <a:solidFill>
                  <a:srgbClr val="8FC440"/>
                </a:solidFill>
                <a:latin typeface="Finger Paint"/>
              </a:rPr>
              <a:t>Once you know, You know.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257116">
            <a:off x="2571832" y="-4088352"/>
            <a:ext cx="13144336" cy="191688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30819" y="9488975"/>
            <a:ext cx="21591922" cy="20128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53787" y="9661858"/>
            <a:ext cx="14980426" cy="39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9"/>
              </a:lnSpc>
            </a:pPr>
            <a:r>
              <a:rPr lang="en-US" sz="2264" spc="224">
                <a:solidFill>
                  <a:srgbClr val="FFFFFF"/>
                </a:solidFill>
                <a:latin typeface="Arimo"/>
              </a:rPr>
              <a:t>FOR MORE INFORMATION PLEASE VISIT WWW.TRUSTYOURCRAZYIDEASCHALLENGE.ORG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28537" y="198361"/>
            <a:ext cx="7273210" cy="399735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60008" y="3783989"/>
            <a:ext cx="17131792" cy="28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38"/>
              </a:lnSpc>
            </a:pPr>
            <a:r>
              <a:rPr lang="en-US" sz="14598" spc="-729">
                <a:solidFill>
                  <a:srgbClr val="1B1B1B"/>
                </a:solidFill>
                <a:latin typeface="Calibri 1 Bold"/>
              </a:rPr>
              <a:t>JA IDEA ACCELERATOR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3815" y="6301160"/>
            <a:ext cx="17367984" cy="122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93"/>
              </a:lnSpc>
            </a:pPr>
            <a:r>
              <a:rPr lang="en-US" sz="7539">
                <a:solidFill>
                  <a:srgbClr val="00A0AF"/>
                </a:solidFill>
                <a:latin typeface="Calibri 1"/>
              </a:rPr>
              <a:t>SESSION II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EB8F4D3-9F23-1009-07CA-4AE36CF70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75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5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2980" y="607259"/>
            <a:ext cx="17080386" cy="747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1"/>
              </a:lnSpc>
            </a:pPr>
            <a:r>
              <a:rPr lang="en-US" sz="4315" spc="794">
                <a:solidFill>
                  <a:srgbClr val="E3E24F"/>
                </a:solidFill>
                <a:latin typeface="Arimo"/>
              </a:rPr>
              <a:t>WHAT SHOULD YOUR PITCH TELL INVESTORS?: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32980" y="1878353"/>
            <a:ext cx="16668009" cy="6536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480" lvl="1" indent="-340240">
              <a:lnSpc>
                <a:spcPts val="3687"/>
              </a:lnSpc>
              <a:buFont typeface="Arial"/>
              <a:buChar char="•"/>
            </a:pPr>
            <a:r>
              <a:rPr lang="en-US" sz="3151">
                <a:solidFill>
                  <a:srgbClr val="FFFFFF"/>
                </a:solidFill>
                <a:latin typeface="Open Sauce"/>
              </a:rPr>
              <a:t>The </a:t>
            </a:r>
            <a:r>
              <a:rPr lang="en-US" sz="3151" u="sng">
                <a:solidFill>
                  <a:srgbClr val="FFFFFF"/>
                </a:solidFill>
                <a:latin typeface="Open Sauce"/>
              </a:rPr>
              <a:t>problem</a:t>
            </a:r>
            <a:r>
              <a:rPr lang="en-US" sz="3151">
                <a:solidFill>
                  <a:srgbClr val="FFFFFF"/>
                </a:solidFill>
                <a:latin typeface="Open Sauce"/>
              </a:rPr>
              <a:t> you are trying to solve is valid and affects many potential customers  and the specific </a:t>
            </a:r>
            <a:r>
              <a:rPr lang="en-US" sz="3151" u="sng">
                <a:solidFill>
                  <a:srgbClr val="FFFFFF"/>
                </a:solidFill>
                <a:latin typeface="Open Sauce"/>
              </a:rPr>
              <a:t>PAIN POINTS</a:t>
            </a:r>
            <a:r>
              <a:rPr lang="en-US" sz="3151">
                <a:solidFill>
                  <a:srgbClr val="FFFFFF"/>
                </a:solidFill>
                <a:latin typeface="Open Sauce"/>
              </a:rPr>
              <a:t> you are addressing for your customers.</a:t>
            </a:r>
          </a:p>
          <a:p>
            <a:pPr>
              <a:lnSpc>
                <a:spcPts val="3687"/>
              </a:lnSpc>
            </a:pPr>
            <a:endParaRPr lang="en-US" sz="3151">
              <a:solidFill>
                <a:srgbClr val="FFFFFF"/>
              </a:solidFill>
              <a:latin typeface="Open Sauce"/>
            </a:endParaRPr>
          </a:p>
          <a:p>
            <a:pPr marL="680480" lvl="1" indent="-340240">
              <a:lnSpc>
                <a:spcPts val="3687"/>
              </a:lnSpc>
              <a:buFont typeface="Arial"/>
              <a:buChar char="•"/>
            </a:pPr>
            <a:r>
              <a:rPr lang="en-US" sz="3151">
                <a:solidFill>
                  <a:srgbClr val="FFFFFF"/>
                </a:solidFill>
                <a:latin typeface="Open Sauce"/>
              </a:rPr>
              <a:t>What your </a:t>
            </a:r>
            <a:r>
              <a:rPr lang="en-US" sz="3151" u="sng">
                <a:solidFill>
                  <a:srgbClr val="FFFFFF"/>
                </a:solidFill>
                <a:latin typeface="Open Sauce"/>
              </a:rPr>
              <a:t>solution/product</a:t>
            </a:r>
            <a:r>
              <a:rPr lang="en-US" sz="3151">
                <a:solidFill>
                  <a:srgbClr val="FFFFFF"/>
                </a:solidFill>
                <a:latin typeface="Open Sauce"/>
              </a:rPr>
              <a:t> is, how it works, &amp; a demonstration of your product</a:t>
            </a:r>
          </a:p>
          <a:p>
            <a:pPr>
              <a:lnSpc>
                <a:spcPts val="3687"/>
              </a:lnSpc>
            </a:pPr>
            <a:endParaRPr lang="en-US" sz="3151">
              <a:solidFill>
                <a:srgbClr val="FFFFFF"/>
              </a:solidFill>
              <a:latin typeface="Open Sauce"/>
            </a:endParaRPr>
          </a:p>
          <a:p>
            <a:pPr marL="680480" lvl="1" indent="-340240">
              <a:lnSpc>
                <a:spcPts val="3687"/>
              </a:lnSpc>
              <a:buFont typeface="Arial"/>
              <a:buChar char="•"/>
            </a:pPr>
            <a:r>
              <a:rPr lang="en-US" sz="3151">
                <a:solidFill>
                  <a:srgbClr val="FFFFFF"/>
                </a:solidFill>
                <a:latin typeface="Open Sauce"/>
              </a:rPr>
              <a:t>Your Market Size: Who your customers are, how many people?</a:t>
            </a:r>
          </a:p>
          <a:p>
            <a:pPr>
              <a:lnSpc>
                <a:spcPts val="3687"/>
              </a:lnSpc>
            </a:pPr>
            <a:endParaRPr lang="en-US" sz="3151">
              <a:solidFill>
                <a:srgbClr val="FFFFFF"/>
              </a:solidFill>
              <a:latin typeface="Open Sauce"/>
            </a:endParaRPr>
          </a:p>
          <a:p>
            <a:pPr marL="680480" lvl="1" indent="-340240">
              <a:lnSpc>
                <a:spcPts val="3687"/>
              </a:lnSpc>
              <a:buFont typeface="Arial"/>
              <a:buChar char="•"/>
            </a:pPr>
            <a:r>
              <a:rPr lang="en-US" sz="3151">
                <a:solidFill>
                  <a:srgbClr val="FFFFFF"/>
                </a:solidFill>
                <a:latin typeface="Open Sauce"/>
              </a:rPr>
              <a:t>Your Business Model + "Go To Market" strategy (you'll learn about this in these sessions)</a:t>
            </a:r>
          </a:p>
          <a:p>
            <a:pPr>
              <a:lnSpc>
                <a:spcPts val="3687"/>
              </a:lnSpc>
            </a:pPr>
            <a:endParaRPr lang="en-US" sz="3151">
              <a:solidFill>
                <a:srgbClr val="FFFFFF"/>
              </a:solidFill>
              <a:latin typeface="Open Sauce"/>
            </a:endParaRPr>
          </a:p>
          <a:p>
            <a:pPr marL="680480" lvl="1" indent="-340240">
              <a:lnSpc>
                <a:spcPts val="3687"/>
              </a:lnSpc>
              <a:buFont typeface="Arial"/>
              <a:buChar char="•"/>
            </a:pPr>
            <a:r>
              <a:rPr lang="en-US" sz="3151">
                <a:solidFill>
                  <a:srgbClr val="FFFFFF"/>
                </a:solidFill>
                <a:latin typeface="Open Sauce"/>
              </a:rPr>
              <a:t>You understand your competition and can explain your own competitive advantage</a:t>
            </a:r>
          </a:p>
          <a:p>
            <a:pPr>
              <a:lnSpc>
                <a:spcPts val="3687"/>
              </a:lnSpc>
            </a:pPr>
            <a:endParaRPr lang="en-US" sz="3151">
              <a:solidFill>
                <a:srgbClr val="FFFFFF"/>
              </a:solidFill>
              <a:latin typeface="Open Sauce"/>
            </a:endParaRPr>
          </a:p>
          <a:p>
            <a:pPr marL="680480" lvl="1" indent="-340240">
              <a:lnSpc>
                <a:spcPts val="3687"/>
              </a:lnSpc>
              <a:buFont typeface="Arial"/>
              <a:buChar char="•"/>
            </a:pPr>
            <a:r>
              <a:rPr lang="en-US" sz="3151">
                <a:solidFill>
                  <a:srgbClr val="FFFFFF"/>
                </a:solidFill>
                <a:latin typeface="Open Sauce"/>
              </a:rPr>
              <a:t>Your start-up costs and </a:t>
            </a:r>
            <a:r>
              <a:rPr lang="en-US" sz="3151" u="sng">
                <a:solidFill>
                  <a:srgbClr val="FFFFFF"/>
                </a:solidFill>
                <a:latin typeface="Open Sauce"/>
              </a:rPr>
              <a:t>The Ask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6919" y="525463"/>
            <a:ext cx="11536938" cy="88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spc="920">
                <a:solidFill>
                  <a:srgbClr val="E3E24F"/>
                </a:solidFill>
                <a:latin typeface="Arimo"/>
              </a:rPr>
              <a:t>SLIDE ONE: COVER/TITLE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1605" y="2281349"/>
            <a:ext cx="5878058" cy="2802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480" lvl="1" indent="-340240">
              <a:lnSpc>
                <a:spcPts val="3687"/>
              </a:lnSpc>
              <a:buFont typeface="Arial"/>
              <a:buChar char="•"/>
            </a:pPr>
            <a:r>
              <a:rPr lang="en-US" sz="3151">
                <a:solidFill>
                  <a:srgbClr val="FFFFFF"/>
                </a:solidFill>
                <a:latin typeface="Open Sauce"/>
              </a:rPr>
              <a:t>Keep this simple- make sure your logo is easy to read.</a:t>
            </a:r>
          </a:p>
          <a:p>
            <a:pPr>
              <a:lnSpc>
                <a:spcPts val="3687"/>
              </a:lnSpc>
            </a:pPr>
            <a:endParaRPr lang="en-US" sz="3151">
              <a:solidFill>
                <a:srgbClr val="FFFFFF"/>
              </a:solidFill>
              <a:latin typeface="Open Sauce"/>
            </a:endParaRPr>
          </a:p>
          <a:p>
            <a:pPr marL="680480" lvl="1" indent="-340240">
              <a:lnSpc>
                <a:spcPts val="3687"/>
              </a:lnSpc>
              <a:buFont typeface="Arial"/>
              <a:buChar char="•"/>
            </a:pPr>
            <a:r>
              <a:rPr lang="en-US" sz="3151">
                <a:solidFill>
                  <a:srgbClr val="FFFFFF"/>
                </a:solidFill>
                <a:latin typeface="Open Sauce"/>
              </a:rPr>
              <a:t>You may want to include a one-liner. 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499841" y="3515680"/>
            <a:ext cx="9326880" cy="5246304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" b="-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932420" y="2271824"/>
            <a:ext cx="9326880" cy="5246304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" b="-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76672" y="503349"/>
            <a:ext cx="11243259" cy="88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spc="920">
                <a:solidFill>
                  <a:srgbClr val="E3E24F"/>
                </a:solidFill>
                <a:latin typeface="Arimo"/>
              </a:rPr>
              <a:t>SLIDE TWO: PROBLEM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6672" y="2798235"/>
            <a:ext cx="6635533" cy="4203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480" lvl="1" indent="-340240">
              <a:lnSpc>
                <a:spcPts val="3687"/>
              </a:lnSpc>
              <a:buFont typeface="Arial"/>
              <a:buChar char="•"/>
            </a:pPr>
            <a:r>
              <a:rPr lang="en-US" sz="3151">
                <a:solidFill>
                  <a:srgbClr val="FFFFFF"/>
                </a:solidFill>
                <a:latin typeface="Open Sauce"/>
              </a:rPr>
              <a:t>Establishes the overall problem you are trying to solve</a:t>
            </a:r>
          </a:p>
          <a:p>
            <a:pPr>
              <a:lnSpc>
                <a:spcPts val="3687"/>
              </a:lnSpc>
            </a:pPr>
            <a:endParaRPr lang="en-US" sz="3151">
              <a:solidFill>
                <a:srgbClr val="FFFFFF"/>
              </a:solidFill>
              <a:latin typeface="Open Sauce"/>
            </a:endParaRPr>
          </a:p>
          <a:p>
            <a:pPr marL="680480" lvl="1" indent="-340240">
              <a:lnSpc>
                <a:spcPts val="3687"/>
              </a:lnSpc>
              <a:buFont typeface="Arial"/>
              <a:buChar char="•"/>
            </a:pPr>
            <a:r>
              <a:rPr lang="en-US" sz="3151">
                <a:solidFill>
                  <a:srgbClr val="FFFFFF"/>
                </a:solidFill>
                <a:latin typeface="Open Sauce"/>
              </a:rPr>
              <a:t>Set the stage for why your solution is important</a:t>
            </a:r>
          </a:p>
          <a:p>
            <a:pPr>
              <a:lnSpc>
                <a:spcPts val="3687"/>
              </a:lnSpc>
            </a:pPr>
            <a:endParaRPr lang="en-US" sz="3151">
              <a:solidFill>
                <a:srgbClr val="FFFFFF"/>
              </a:solidFill>
              <a:latin typeface="Open Sauce"/>
            </a:endParaRPr>
          </a:p>
          <a:p>
            <a:pPr marL="680480" lvl="1" indent="-340240">
              <a:lnSpc>
                <a:spcPts val="3687"/>
              </a:lnSpc>
              <a:buFont typeface="Arial"/>
              <a:buChar char="•"/>
            </a:pPr>
            <a:r>
              <a:rPr lang="en-US" sz="3151">
                <a:solidFill>
                  <a:srgbClr val="FFFFFF"/>
                </a:solidFill>
                <a:latin typeface="Open Sauce"/>
              </a:rPr>
              <a:t>Identify specific pain points that your customers have.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34370" y="4238191"/>
            <a:ext cx="14419259" cy="111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7"/>
              </a:lnSpc>
            </a:pPr>
            <a:r>
              <a:rPr lang="en-US" sz="6533">
                <a:solidFill>
                  <a:srgbClr val="FEFEFE"/>
                </a:solidFill>
                <a:latin typeface="Montserrat Extra-Bold"/>
              </a:rPr>
              <a:t>Activity 1: What's Your Problem?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774564" y="-305109"/>
            <a:ext cx="1030170" cy="9563409"/>
            <a:chOff x="0" y="0"/>
            <a:chExt cx="347980" cy="32304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980" cy="3230413"/>
            </a:xfrm>
            <a:custGeom>
              <a:avLst/>
              <a:gdLst/>
              <a:ahLst/>
              <a:cxnLst/>
              <a:rect l="l" t="t" r="r" b="b"/>
              <a:pathLst>
                <a:path w="347980" h="3230413">
                  <a:moveTo>
                    <a:pt x="0" y="0"/>
                  </a:moveTo>
                  <a:lnTo>
                    <a:pt x="347980" y="0"/>
                  </a:lnTo>
                  <a:lnTo>
                    <a:pt x="347980" y="3230413"/>
                  </a:lnTo>
                  <a:lnTo>
                    <a:pt x="0" y="3230413"/>
                  </a:lnTo>
                  <a:close/>
                </a:path>
              </a:pathLst>
            </a:custGeom>
            <a:solidFill>
              <a:srgbClr val="E3E24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337">
            <a:off x="16992947" y="8238785"/>
            <a:ext cx="858569" cy="14046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337">
            <a:off x="16186469" y="7974882"/>
            <a:ext cx="1195112" cy="19552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337">
            <a:off x="16319250" y="8250807"/>
            <a:ext cx="858569" cy="14046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337">
            <a:off x="15525164" y="7986682"/>
            <a:ext cx="1195112" cy="19552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337">
            <a:off x="15645553" y="8262829"/>
            <a:ext cx="858569" cy="140461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6919" y="525463"/>
            <a:ext cx="11536938" cy="88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spc="920">
                <a:solidFill>
                  <a:srgbClr val="E3E24F"/>
                </a:solidFill>
                <a:latin typeface="Arimo"/>
              </a:rPr>
              <a:t>SLIDE THREE: SOLUTION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331130" y="3262257"/>
            <a:ext cx="8517656" cy="4791122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" b="-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194058"/>
            <a:ext cx="6781010" cy="646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5011" lvl="1" indent="-392506">
              <a:lnSpc>
                <a:spcPts val="4254"/>
              </a:lnSpc>
              <a:buFont typeface="Arial"/>
              <a:buChar char="•"/>
            </a:pPr>
            <a:r>
              <a:rPr lang="en-US" sz="3635">
                <a:solidFill>
                  <a:srgbClr val="FFFFFF"/>
                </a:solidFill>
                <a:latin typeface="Open Sauce"/>
              </a:rPr>
              <a:t>Clearly describe your product and its features.</a:t>
            </a:r>
          </a:p>
          <a:p>
            <a:pPr>
              <a:lnSpc>
                <a:spcPts val="4254"/>
              </a:lnSpc>
            </a:pPr>
            <a:endParaRPr lang="en-US" sz="3635">
              <a:solidFill>
                <a:srgbClr val="FFFFFF"/>
              </a:solidFill>
              <a:latin typeface="Open Sauce"/>
            </a:endParaRPr>
          </a:p>
          <a:p>
            <a:pPr marL="785011" lvl="1" indent="-392506">
              <a:lnSpc>
                <a:spcPts val="4254"/>
              </a:lnSpc>
              <a:buFont typeface="Arial"/>
              <a:buChar char="•"/>
            </a:pPr>
            <a:r>
              <a:rPr lang="en-US" sz="3635">
                <a:solidFill>
                  <a:srgbClr val="FFFFFF"/>
                </a:solidFill>
                <a:latin typeface="Open Sauce"/>
              </a:rPr>
              <a:t>Explain how your product is unique and why it is the best solution to the problem.</a:t>
            </a:r>
          </a:p>
          <a:p>
            <a:pPr>
              <a:lnSpc>
                <a:spcPts val="4254"/>
              </a:lnSpc>
            </a:pPr>
            <a:endParaRPr lang="en-US" sz="3635">
              <a:solidFill>
                <a:srgbClr val="FFFFFF"/>
              </a:solidFill>
              <a:latin typeface="Open Sauce"/>
            </a:endParaRPr>
          </a:p>
          <a:p>
            <a:pPr marL="785011" lvl="1" indent="-392506">
              <a:lnSpc>
                <a:spcPts val="4254"/>
              </a:lnSpc>
              <a:buFont typeface="Arial"/>
              <a:buChar char="•"/>
            </a:pPr>
            <a:r>
              <a:rPr lang="en-US" sz="3635">
                <a:solidFill>
                  <a:srgbClr val="FFFFFF"/>
                </a:solidFill>
                <a:latin typeface="Open Sauce"/>
              </a:rPr>
              <a:t>Remember to talk about specific pain points your solution addresses for your customers.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774564" y="-305109"/>
            <a:ext cx="1030170" cy="9563409"/>
            <a:chOff x="0" y="0"/>
            <a:chExt cx="347980" cy="32304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7980" cy="3230413"/>
            </a:xfrm>
            <a:custGeom>
              <a:avLst/>
              <a:gdLst/>
              <a:ahLst/>
              <a:cxnLst/>
              <a:rect l="l" t="t" r="r" b="b"/>
              <a:pathLst>
                <a:path w="347980" h="3230413">
                  <a:moveTo>
                    <a:pt x="0" y="0"/>
                  </a:moveTo>
                  <a:lnTo>
                    <a:pt x="347980" y="0"/>
                  </a:lnTo>
                  <a:lnTo>
                    <a:pt x="347980" y="3230413"/>
                  </a:lnTo>
                  <a:lnTo>
                    <a:pt x="0" y="3230413"/>
                  </a:lnTo>
                  <a:close/>
                </a:path>
              </a:pathLst>
            </a:custGeom>
            <a:solidFill>
              <a:srgbClr val="E3E24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738662">
            <a:off x="15760213" y="8968420"/>
            <a:ext cx="858569" cy="14046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738662">
            <a:off x="16230149" y="8681740"/>
            <a:ext cx="1195112" cy="19552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738662">
            <a:off x="16433910" y="8956398"/>
            <a:ext cx="858569" cy="14046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738662">
            <a:off x="16891453" y="8669939"/>
            <a:ext cx="1195112" cy="19552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738662">
            <a:off x="17107607" y="8944376"/>
            <a:ext cx="858569" cy="140461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1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8288001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1202" y="15593"/>
            <a:ext cx="5544145" cy="1013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9"/>
              </a:lnSpc>
            </a:pPr>
            <a:r>
              <a:rPr lang="en-US" sz="5863">
                <a:solidFill>
                  <a:srgbClr val="22404D"/>
                </a:solidFill>
                <a:latin typeface="Open Sauce Bold"/>
              </a:rPr>
              <a:t>Activity 2: MVP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701494" y="-573322"/>
            <a:ext cx="1030170" cy="9563409"/>
            <a:chOff x="0" y="0"/>
            <a:chExt cx="347980" cy="32304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980" cy="3230413"/>
            </a:xfrm>
            <a:custGeom>
              <a:avLst/>
              <a:gdLst/>
              <a:ahLst/>
              <a:cxnLst/>
              <a:rect l="l" t="t" r="r" b="b"/>
              <a:pathLst>
                <a:path w="347980" h="3230413">
                  <a:moveTo>
                    <a:pt x="0" y="0"/>
                  </a:moveTo>
                  <a:lnTo>
                    <a:pt x="347980" y="0"/>
                  </a:lnTo>
                  <a:lnTo>
                    <a:pt x="347980" y="3230413"/>
                  </a:lnTo>
                  <a:lnTo>
                    <a:pt x="0" y="3230413"/>
                  </a:lnTo>
                  <a:close/>
                </a:path>
              </a:pathLst>
            </a:custGeom>
            <a:solidFill>
              <a:srgbClr val="E3E24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337">
            <a:off x="16962956" y="512874"/>
            <a:ext cx="858569" cy="14046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337">
            <a:off x="16156477" y="248970"/>
            <a:ext cx="1195112" cy="19552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337">
            <a:off x="16289258" y="524895"/>
            <a:ext cx="858569" cy="14046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337">
            <a:off x="15495173" y="260771"/>
            <a:ext cx="1195112" cy="19552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337">
            <a:off x="15615561" y="536917"/>
            <a:ext cx="858569" cy="140461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317882" y="1937062"/>
            <a:ext cx="7622715" cy="7622715"/>
            <a:chOff x="0" y="0"/>
            <a:chExt cx="10163621" cy="1016362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163621" cy="1016362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443638" y="2887276"/>
              <a:ext cx="7276344" cy="727634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611010" y="5222019"/>
              <a:ext cx="4941601" cy="4941601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685114" y="7344249"/>
              <a:ext cx="2793390" cy="2793390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3745690" y="993219"/>
              <a:ext cx="2443493" cy="804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37"/>
                </a:lnSpc>
              </a:pPr>
              <a:r>
                <a:rPr lang="en-US" sz="1812">
                  <a:solidFill>
                    <a:srgbClr val="000000"/>
                  </a:solidFill>
                  <a:latin typeface="Open Sauce"/>
                </a:rPr>
                <a:t>Your Ultimate Goal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240715" y="3409463"/>
              <a:ext cx="1682191" cy="804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37"/>
                </a:lnSpc>
              </a:pPr>
              <a:r>
                <a:rPr lang="en-US" sz="1812">
                  <a:solidFill>
                    <a:srgbClr val="000000"/>
                  </a:solidFill>
                  <a:latin typeface="Open Sauce"/>
                </a:rPr>
                <a:t>Your Big Idea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441503" y="6035794"/>
              <a:ext cx="1280609" cy="804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37"/>
                </a:lnSpc>
              </a:pPr>
              <a:r>
                <a:rPr lang="en-US" sz="1812" dirty="0">
                  <a:solidFill>
                    <a:srgbClr val="000000"/>
                  </a:solidFill>
                  <a:latin typeface="Open Sauce"/>
                </a:rPr>
                <a:t>Your MVP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914754" y="7983901"/>
              <a:ext cx="2190380" cy="1420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307" dirty="0">
                  <a:solidFill>
                    <a:srgbClr val="000000"/>
                  </a:solidFill>
                  <a:latin typeface="Open Sauce"/>
                </a:rPr>
                <a:t>Unique Value</a:t>
              </a:r>
            </a:p>
            <a:p>
              <a:pPr algn="ctr"/>
              <a:r>
                <a:rPr lang="en-US" sz="2307" dirty="0">
                  <a:solidFill>
                    <a:srgbClr val="000000"/>
                  </a:solidFill>
                  <a:latin typeface="Open Sauce"/>
                </a:rPr>
                <a:t>Proposition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393254" y="2472603"/>
            <a:ext cx="7767035" cy="5892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0311" lvl="1" indent="-335155">
              <a:lnSpc>
                <a:spcPts val="4346"/>
              </a:lnSpc>
              <a:buFont typeface="Arial"/>
              <a:buChar char="•"/>
            </a:pPr>
            <a:r>
              <a:rPr lang="en-US" sz="3104">
                <a:solidFill>
                  <a:srgbClr val="000000"/>
                </a:solidFill>
                <a:latin typeface="Open Sauce"/>
              </a:rPr>
              <a:t>Is this the simplest version of the product?</a:t>
            </a:r>
          </a:p>
          <a:p>
            <a:pPr>
              <a:lnSpc>
                <a:spcPts val="4346"/>
              </a:lnSpc>
            </a:pPr>
            <a:endParaRPr lang="en-US" sz="3104">
              <a:solidFill>
                <a:srgbClr val="000000"/>
              </a:solidFill>
              <a:latin typeface="Open Sauce"/>
            </a:endParaRPr>
          </a:p>
          <a:p>
            <a:pPr marL="670311" lvl="1" indent="-335155">
              <a:lnSpc>
                <a:spcPts val="4346"/>
              </a:lnSpc>
              <a:buFont typeface="Arial"/>
              <a:buChar char="•"/>
            </a:pPr>
            <a:r>
              <a:rPr lang="en-US" sz="3104">
                <a:solidFill>
                  <a:srgbClr val="000000"/>
                </a:solidFill>
                <a:latin typeface="Open Sauce"/>
              </a:rPr>
              <a:t>Does my MVP have my main unique value proposition?</a:t>
            </a:r>
          </a:p>
          <a:p>
            <a:pPr>
              <a:lnSpc>
                <a:spcPts val="4346"/>
              </a:lnSpc>
            </a:pPr>
            <a:endParaRPr lang="en-US" sz="3104">
              <a:solidFill>
                <a:srgbClr val="000000"/>
              </a:solidFill>
              <a:latin typeface="Open Sauce"/>
            </a:endParaRPr>
          </a:p>
          <a:p>
            <a:pPr marL="670311" lvl="1" indent="-335155">
              <a:lnSpc>
                <a:spcPts val="4346"/>
              </a:lnSpc>
              <a:buFont typeface="Arial"/>
              <a:buChar char="•"/>
            </a:pPr>
            <a:r>
              <a:rPr lang="en-US" sz="3104">
                <a:solidFill>
                  <a:srgbClr val="000000"/>
                </a:solidFill>
                <a:latin typeface="Open Sauce"/>
              </a:rPr>
              <a:t>Am I solving my customers' most important pain points?</a:t>
            </a:r>
          </a:p>
          <a:p>
            <a:pPr>
              <a:lnSpc>
                <a:spcPts val="4346"/>
              </a:lnSpc>
            </a:pPr>
            <a:endParaRPr lang="en-US" sz="3104">
              <a:solidFill>
                <a:srgbClr val="000000"/>
              </a:solidFill>
              <a:latin typeface="Open Sauce"/>
            </a:endParaRPr>
          </a:p>
          <a:p>
            <a:pPr marL="670311" lvl="1" indent="-335155">
              <a:lnSpc>
                <a:spcPts val="4346"/>
              </a:lnSpc>
              <a:buFont typeface="Arial"/>
              <a:buChar char="•"/>
            </a:pPr>
            <a:r>
              <a:rPr lang="en-US" sz="3104">
                <a:solidFill>
                  <a:srgbClr val="000000"/>
                </a:solidFill>
                <a:latin typeface="Open Sauce"/>
              </a:rPr>
              <a:t>Is my MVP something that can be created at a relatively low cost?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257116">
            <a:off x="2571832" y="-4088352"/>
            <a:ext cx="13144336" cy="191688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30819" y="9488975"/>
            <a:ext cx="21591922" cy="20128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53787" y="9661858"/>
            <a:ext cx="14980426" cy="39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9"/>
              </a:lnSpc>
            </a:pPr>
            <a:r>
              <a:rPr lang="en-US" sz="2264" spc="224">
                <a:solidFill>
                  <a:srgbClr val="FFFFFF"/>
                </a:solidFill>
                <a:latin typeface="Arimo"/>
              </a:rPr>
              <a:t>FOR MORE INFORMATION PLEASE VISIT WWW.TRUSTYOURCRAZYIDEASCHALLENGE.ORG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28537" y="198361"/>
            <a:ext cx="7273210" cy="399735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60008" y="3783989"/>
            <a:ext cx="17131792" cy="28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38"/>
              </a:lnSpc>
            </a:pPr>
            <a:r>
              <a:rPr lang="en-US" sz="14598" spc="-729">
                <a:solidFill>
                  <a:srgbClr val="1B1B1B"/>
                </a:solidFill>
                <a:latin typeface="Calibri 1 Bold"/>
              </a:rPr>
              <a:t>JA IDEA ACCELERATOR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3815" y="6301160"/>
            <a:ext cx="17367984" cy="122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93"/>
              </a:lnSpc>
            </a:pPr>
            <a:r>
              <a:rPr lang="en-US" sz="7539">
                <a:solidFill>
                  <a:srgbClr val="00A0AF"/>
                </a:solidFill>
                <a:latin typeface="Calibri 1"/>
              </a:rPr>
              <a:t>SESSION III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76672" y="503349"/>
            <a:ext cx="13746076" cy="88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spc="920">
                <a:solidFill>
                  <a:srgbClr val="E3E24F"/>
                </a:solidFill>
                <a:latin typeface="Arimo"/>
              </a:rPr>
              <a:t>SLIDE THREE: MARKET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6672" y="2346671"/>
            <a:ext cx="6635533" cy="513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480" lvl="1" indent="-340240">
              <a:lnSpc>
                <a:spcPts val="3687"/>
              </a:lnSpc>
              <a:buFont typeface="Arial"/>
              <a:buChar char="•"/>
            </a:pPr>
            <a:r>
              <a:rPr lang="en-US" sz="3151" dirty="0">
                <a:solidFill>
                  <a:srgbClr val="FFFFFF"/>
                </a:solidFill>
                <a:latin typeface="Open Sauce"/>
              </a:rPr>
              <a:t>Who are your customers</a:t>
            </a:r>
          </a:p>
          <a:p>
            <a:pPr>
              <a:lnSpc>
                <a:spcPts val="3687"/>
              </a:lnSpc>
            </a:pPr>
            <a:endParaRPr lang="en-US" sz="3151" dirty="0">
              <a:solidFill>
                <a:srgbClr val="FFFFFF"/>
              </a:solidFill>
              <a:latin typeface="Open Sauce"/>
            </a:endParaRPr>
          </a:p>
          <a:p>
            <a:pPr marL="680480" lvl="1" indent="-340240">
              <a:lnSpc>
                <a:spcPts val="3687"/>
              </a:lnSpc>
              <a:buFont typeface="Arial"/>
              <a:buChar char="•"/>
            </a:pPr>
            <a:r>
              <a:rPr lang="en-US" sz="3151" dirty="0">
                <a:solidFill>
                  <a:srgbClr val="FFFFFF"/>
                </a:solidFill>
                <a:latin typeface="Open Sauce"/>
              </a:rPr>
              <a:t>How big is the current market? Is it predicted to grow?</a:t>
            </a:r>
          </a:p>
          <a:p>
            <a:pPr>
              <a:lnSpc>
                <a:spcPts val="3687"/>
              </a:lnSpc>
            </a:pPr>
            <a:endParaRPr lang="en-US" sz="3151" dirty="0">
              <a:solidFill>
                <a:srgbClr val="FFFFFF"/>
              </a:solidFill>
              <a:latin typeface="Open Sauce"/>
            </a:endParaRPr>
          </a:p>
          <a:p>
            <a:pPr marL="680480" lvl="1" indent="-340240">
              <a:lnSpc>
                <a:spcPts val="3687"/>
              </a:lnSpc>
              <a:buFont typeface="Arial"/>
              <a:buChar char="•"/>
            </a:pPr>
            <a:r>
              <a:rPr lang="en-US" sz="3151" dirty="0">
                <a:solidFill>
                  <a:srgbClr val="FFFFFF"/>
                </a:solidFill>
                <a:latin typeface="Open Sauce"/>
              </a:rPr>
              <a:t>Why is the current solution (if there is one) not working for them.</a:t>
            </a:r>
          </a:p>
          <a:p>
            <a:pPr>
              <a:lnSpc>
                <a:spcPts val="3687"/>
              </a:lnSpc>
            </a:pPr>
            <a:endParaRPr lang="en-US" sz="3151" dirty="0">
              <a:solidFill>
                <a:srgbClr val="FFFFFF"/>
              </a:solidFill>
              <a:latin typeface="Open Sauce"/>
            </a:endParaRPr>
          </a:p>
          <a:p>
            <a:pPr marL="680480" lvl="1" indent="-340240">
              <a:lnSpc>
                <a:spcPts val="3687"/>
              </a:lnSpc>
              <a:buFont typeface="Arial"/>
              <a:buChar char="•"/>
            </a:pPr>
            <a:r>
              <a:rPr lang="en-US" sz="3151" dirty="0">
                <a:solidFill>
                  <a:srgbClr val="FFFFFF"/>
                </a:solidFill>
                <a:latin typeface="Open Sauce"/>
              </a:rPr>
              <a:t>What is your beachhead market?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774564" y="-305109"/>
            <a:ext cx="1030170" cy="9563409"/>
            <a:chOff x="0" y="0"/>
            <a:chExt cx="347980" cy="32304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7980" cy="3230413"/>
            </a:xfrm>
            <a:custGeom>
              <a:avLst/>
              <a:gdLst/>
              <a:ahLst/>
              <a:cxnLst/>
              <a:rect l="l" t="t" r="r" b="b"/>
              <a:pathLst>
                <a:path w="347980" h="3230413">
                  <a:moveTo>
                    <a:pt x="0" y="0"/>
                  </a:moveTo>
                  <a:lnTo>
                    <a:pt x="347980" y="0"/>
                  </a:lnTo>
                  <a:lnTo>
                    <a:pt x="347980" y="3230413"/>
                  </a:lnTo>
                  <a:lnTo>
                    <a:pt x="0" y="3230413"/>
                  </a:lnTo>
                  <a:close/>
                </a:path>
              </a:pathLst>
            </a:custGeom>
            <a:solidFill>
              <a:srgbClr val="E3E24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25F82B33-509F-B5FB-CCD3-D0532CB6A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033" y="2019300"/>
            <a:ext cx="9373664" cy="527268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443DFF-FEBE-CD76-E156-5FEDE0B74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25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2" y="0"/>
            <a:ext cx="18288002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53021" y="1387025"/>
            <a:ext cx="3575057" cy="357505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8FC4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17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10404" y="9434423"/>
            <a:ext cx="14787660" cy="59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39"/>
              </a:lnSpc>
            </a:pPr>
            <a:r>
              <a:rPr lang="en-US" sz="3999">
                <a:solidFill>
                  <a:srgbClr val="008B9C"/>
                </a:solidFill>
                <a:latin typeface="Open Sauce"/>
              </a:rPr>
              <a:t>Start with your customer segments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2603" y="38086"/>
            <a:ext cx="16192626" cy="747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1"/>
              </a:lnSpc>
            </a:pPr>
            <a:r>
              <a:rPr lang="en-US" sz="4315" spc="794">
                <a:solidFill>
                  <a:srgbClr val="22404D"/>
                </a:solidFill>
                <a:latin typeface="Arimo Bold"/>
              </a:rPr>
              <a:t>HOW CAN I FIND MY BEACH HEAD MARKET?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942918" y="4962083"/>
            <a:ext cx="4291365" cy="429136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6B1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1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812246" y="2898246"/>
            <a:ext cx="2401800" cy="240180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C0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17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428449" y="4962083"/>
            <a:ext cx="3206495" cy="320649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76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17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10404" y="4317098"/>
            <a:ext cx="2432513" cy="243251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BD1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17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454964" y="3338132"/>
            <a:ext cx="1455822" cy="145582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85F7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17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584243" y="6904559"/>
            <a:ext cx="2869907" cy="443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0"/>
              </a:lnSpc>
            </a:pPr>
            <a:r>
              <a:rPr lang="en-US" sz="2664">
                <a:solidFill>
                  <a:srgbClr val="FFFFFF"/>
                </a:solidFill>
                <a:latin typeface="Open Sauce"/>
              </a:rPr>
              <a:t>College Students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77602" y="6362124"/>
            <a:ext cx="2708189" cy="35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085">
                <a:solidFill>
                  <a:srgbClr val="FFFFFF"/>
                </a:solidFill>
                <a:latin typeface="Open Sauce"/>
              </a:rPr>
              <a:t>Design Professionals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952992" y="2993805"/>
            <a:ext cx="1775115" cy="35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085">
                <a:solidFill>
                  <a:srgbClr val="FFFFFF"/>
                </a:solidFill>
                <a:latin typeface="Open Sauce"/>
              </a:rPr>
              <a:t>K-12 Students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86128" y="5148085"/>
            <a:ext cx="2081066" cy="722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085">
                <a:solidFill>
                  <a:srgbClr val="FFFFFF"/>
                </a:solidFill>
                <a:latin typeface="Open Sauce"/>
              </a:rPr>
              <a:t>College Students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972612" y="3735376"/>
            <a:ext cx="2081066" cy="722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085">
                <a:solidFill>
                  <a:srgbClr val="FFFFFF"/>
                </a:solidFill>
                <a:latin typeface="Open Sauce"/>
              </a:rPr>
              <a:t>Young Professionals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388916" y="3946267"/>
            <a:ext cx="1587917" cy="25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9"/>
              </a:lnSpc>
            </a:pPr>
            <a:r>
              <a:rPr lang="en-US" sz="1507">
                <a:solidFill>
                  <a:srgbClr val="FFFFFF"/>
                </a:solidFill>
                <a:latin typeface="Open Sauce"/>
              </a:rPr>
              <a:t>Retirees</a:t>
            </a:r>
          </a:p>
        </p:txBody>
      </p:sp>
      <p:grpSp>
        <p:nvGrpSpPr>
          <p:cNvPr id="28" name="Group 28"/>
          <p:cNvGrpSpPr/>
          <p:nvPr/>
        </p:nvGrpSpPr>
        <p:grpSpPr>
          <a:xfrm rot="-10800000">
            <a:off x="17660508" y="7012487"/>
            <a:ext cx="1030170" cy="9563409"/>
            <a:chOff x="0" y="0"/>
            <a:chExt cx="347980" cy="323041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47980" cy="3230413"/>
            </a:xfrm>
            <a:custGeom>
              <a:avLst/>
              <a:gdLst/>
              <a:ahLst/>
              <a:cxnLst/>
              <a:rect l="l" t="t" r="r" b="b"/>
              <a:pathLst>
                <a:path w="347980" h="3230413">
                  <a:moveTo>
                    <a:pt x="0" y="0"/>
                  </a:moveTo>
                  <a:lnTo>
                    <a:pt x="347980" y="0"/>
                  </a:lnTo>
                  <a:lnTo>
                    <a:pt x="347980" y="3230413"/>
                  </a:lnTo>
                  <a:lnTo>
                    <a:pt x="0" y="3230413"/>
                  </a:lnTo>
                  <a:close/>
                </a:path>
              </a:pathLst>
            </a:custGeom>
            <a:solidFill>
              <a:srgbClr val="E3E24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776678" y="2026129"/>
            <a:ext cx="6883831" cy="351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479"/>
              </a:lnSpc>
              <a:buFont typeface="Arial"/>
              <a:buChar char="•"/>
            </a:pPr>
            <a:r>
              <a:rPr lang="en-US" sz="2999">
                <a:solidFill>
                  <a:srgbClr val="22404D"/>
                </a:solidFill>
                <a:latin typeface="Open Sauce Bold"/>
              </a:rPr>
              <a:t>Who does this problem impact the most? Who has the most serious pain points?</a:t>
            </a:r>
          </a:p>
          <a:p>
            <a:pPr>
              <a:lnSpc>
                <a:spcPts val="3479"/>
              </a:lnSpc>
            </a:pPr>
            <a:endParaRPr lang="en-US" sz="2999">
              <a:solidFill>
                <a:srgbClr val="22404D"/>
              </a:solidFill>
              <a:latin typeface="Open Sauce Bold"/>
            </a:endParaRPr>
          </a:p>
          <a:p>
            <a:pPr marL="647700" lvl="1" indent="-323850">
              <a:lnSpc>
                <a:spcPts val="3479"/>
              </a:lnSpc>
              <a:buFont typeface="Arial"/>
              <a:buChar char="•"/>
            </a:pPr>
            <a:r>
              <a:rPr lang="en-US" sz="2999">
                <a:solidFill>
                  <a:srgbClr val="22404D"/>
                </a:solidFill>
                <a:latin typeface="Open Sauce Bold"/>
              </a:rPr>
              <a:t>Who is most likely to adopt a new solution?</a:t>
            </a:r>
          </a:p>
          <a:p>
            <a:pPr>
              <a:lnSpc>
                <a:spcPts val="3479"/>
              </a:lnSpc>
            </a:pPr>
            <a:endParaRPr lang="en-US" sz="2999">
              <a:solidFill>
                <a:srgbClr val="22404D"/>
              </a:solidFill>
              <a:latin typeface="Open Sauce Bold"/>
            </a:endParaRPr>
          </a:p>
          <a:p>
            <a:pPr marL="647700" lvl="1" indent="-323850">
              <a:lnSpc>
                <a:spcPts val="3479"/>
              </a:lnSpc>
              <a:buFont typeface="Arial"/>
              <a:buChar char="•"/>
            </a:pPr>
            <a:r>
              <a:rPr lang="en-US" sz="2999">
                <a:solidFill>
                  <a:srgbClr val="22404D"/>
                </a:solidFill>
                <a:latin typeface="Open Sauce Bold"/>
              </a:rPr>
              <a:t>Who can afford this solution?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469463" y="795243"/>
            <a:ext cx="14787660" cy="59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39"/>
              </a:lnSpc>
            </a:pPr>
            <a:r>
              <a:rPr lang="en-US" sz="3999">
                <a:solidFill>
                  <a:srgbClr val="008B9C"/>
                </a:solidFill>
                <a:latin typeface="Open Sauce Bold"/>
              </a:rPr>
              <a:t>Small enough to win; Big enough to matter.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45" b="125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044981" y="1203014"/>
            <a:ext cx="2354215" cy="2354205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9685" r="-4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044981" y="6729781"/>
            <a:ext cx="2354215" cy="2354205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550" r="-475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905085" y="6729781"/>
            <a:ext cx="2354215" cy="2354205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25047" b="-250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044981" y="3966397"/>
            <a:ext cx="2354215" cy="235420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4905085" y="1203014"/>
            <a:ext cx="2354215" cy="2354205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25047" b="-250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905085" y="3966397"/>
            <a:ext cx="2354215" cy="2354205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5764" b="-443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31756" y="1247775"/>
            <a:ext cx="9795087" cy="2688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7"/>
              </a:lnSpc>
            </a:pPr>
            <a:r>
              <a:rPr lang="en-US" sz="10461" spc="648">
                <a:solidFill>
                  <a:srgbClr val="28708B"/>
                </a:solidFill>
                <a:latin typeface="Montserrat Extra-Bold Bold"/>
              </a:rPr>
              <a:t>CUSTOMER</a:t>
            </a:r>
          </a:p>
          <a:p>
            <a:pPr algn="ctr">
              <a:lnSpc>
                <a:spcPts val="10357"/>
              </a:lnSpc>
            </a:pPr>
            <a:r>
              <a:rPr lang="en-US" sz="10461" spc="648">
                <a:solidFill>
                  <a:srgbClr val="28708B"/>
                </a:solidFill>
                <a:latin typeface="Montserrat Extra-Bold Bold"/>
              </a:rPr>
              <a:t>PERSONAS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54394" y="4991100"/>
            <a:ext cx="9549811" cy="3228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5917" lvl="1" indent="-437959">
              <a:lnSpc>
                <a:spcPts val="6450"/>
              </a:lnSpc>
              <a:buFont typeface="Arial"/>
              <a:buChar char="•"/>
            </a:pPr>
            <a:r>
              <a:rPr lang="en-US" sz="4057" spc="251">
                <a:solidFill>
                  <a:srgbClr val="000000"/>
                </a:solidFill>
                <a:latin typeface="Open Sauce"/>
              </a:rPr>
              <a:t>Visualize your customer</a:t>
            </a:r>
          </a:p>
          <a:p>
            <a:pPr marL="875917" lvl="1" indent="-437959">
              <a:lnSpc>
                <a:spcPts val="6450"/>
              </a:lnSpc>
              <a:buFont typeface="Arial"/>
              <a:buChar char="•"/>
            </a:pPr>
            <a:r>
              <a:rPr lang="en-US" sz="4057" spc="251">
                <a:solidFill>
                  <a:srgbClr val="000000"/>
                </a:solidFill>
                <a:latin typeface="Open Sauce"/>
              </a:rPr>
              <a:t>Understand their pain points</a:t>
            </a:r>
          </a:p>
          <a:p>
            <a:pPr marL="875917" lvl="1" indent="-437959">
              <a:lnSpc>
                <a:spcPts val="6450"/>
              </a:lnSpc>
              <a:buFont typeface="Arial"/>
              <a:buChar char="•"/>
            </a:pPr>
            <a:r>
              <a:rPr lang="en-US" sz="4057" spc="251">
                <a:solidFill>
                  <a:srgbClr val="000000"/>
                </a:solidFill>
                <a:latin typeface="Open Sauce"/>
              </a:rPr>
              <a:t>Learn more about your customers' behavior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4942" y="4254698"/>
            <a:ext cx="3509458" cy="513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42"/>
              </a:lnSpc>
            </a:pPr>
            <a:r>
              <a:rPr lang="en-US" sz="3030" dirty="0">
                <a:solidFill>
                  <a:srgbClr val="000000"/>
                </a:solidFill>
                <a:latin typeface="Montserrat Extra-Bold"/>
              </a:rPr>
              <a:t>HELPS YOU TO: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45" b="1254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10131" y="1759020"/>
            <a:ext cx="3705410" cy="3705395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6236616" y="1468053"/>
          <a:ext cx="11878744" cy="7539760"/>
        </p:xfrm>
        <a:graphic>
          <a:graphicData uri="http://schemas.openxmlformats.org/drawingml/2006/table">
            <a:tbl>
              <a:tblPr/>
              <a:tblGrid>
                <a:gridCol w="3335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3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768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40" spc="166">
                          <a:solidFill>
                            <a:srgbClr val="000000"/>
                          </a:solidFill>
                          <a:latin typeface="Open Sauce Bold"/>
                        </a:rPr>
                        <a:t>INTERESTS</a:t>
                      </a:r>
                      <a:endParaRPr lang="en-US" sz="1100"/>
                    </a:p>
                  </a:txBody>
                  <a:tcPr>
                    <a:lnL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37">
                          <a:solidFill>
                            <a:srgbClr val="000000"/>
                          </a:solidFill>
                          <a:latin typeface="Open Sauce"/>
                        </a:rPr>
                        <a:t>Travelling, cooking, sports, reading books, psychology.</a:t>
                      </a:r>
                      <a:endParaRPr lang="en-US" sz="1100"/>
                    </a:p>
                  </a:txBody>
                  <a:tcPr>
                    <a:lnL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624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40" spc="166">
                          <a:solidFill>
                            <a:srgbClr val="000000"/>
                          </a:solidFill>
                          <a:latin typeface="Open Sauce Bold"/>
                        </a:rPr>
                        <a:t>PAIN POINTS</a:t>
                      </a:r>
                      <a:endParaRPr lang="en-US" sz="1100"/>
                    </a:p>
                  </a:txBody>
                  <a:tcPr>
                    <a:lnL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37">
                          <a:solidFill>
                            <a:srgbClr val="000000"/>
                          </a:solidFill>
                          <a:latin typeface="Open Sauce"/>
                        </a:rPr>
                        <a:t>Feels unprepared for tests; has difficulty studying alone; can't study with friends because it's unproductive.</a:t>
                      </a:r>
                      <a:endParaRPr lang="en-US" sz="1100"/>
                    </a:p>
                  </a:txBody>
                  <a:tcPr>
                    <a:lnL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532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40" spc="166">
                          <a:solidFill>
                            <a:srgbClr val="000000"/>
                          </a:solidFill>
                          <a:latin typeface="Open Sauce Bold"/>
                        </a:rPr>
                        <a:t>CURRENT SOLUTION</a:t>
                      </a:r>
                      <a:endParaRPr lang="en-US" sz="1100"/>
                    </a:p>
                  </a:txBody>
                  <a:tcPr>
                    <a:lnL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37">
                          <a:solidFill>
                            <a:srgbClr val="000000"/>
                          </a:solidFill>
                          <a:latin typeface="Open Sauce"/>
                        </a:rPr>
                        <a:t>Studies on her own.</a:t>
                      </a:r>
                      <a:endParaRPr lang="en-US" sz="1100"/>
                    </a:p>
                  </a:txBody>
                  <a:tcPr>
                    <a:lnL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816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40" spc="166">
                          <a:solidFill>
                            <a:srgbClr val="000000"/>
                          </a:solidFill>
                          <a:latin typeface="Open Sauce Bold"/>
                        </a:rPr>
                        <a:t>WANTS</a:t>
                      </a:r>
                      <a:endParaRPr lang="en-US" sz="1100"/>
                    </a:p>
                  </a:txBody>
                  <a:tcPr>
                    <a:lnL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37">
                          <a:solidFill>
                            <a:srgbClr val="000000"/>
                          </a:solidFill>
                          <a:latin typeface="Open Sauce"/>
                        </a:rPr>
                        <a:t>To find better ways to study</a:t>
                      </a:r>
                      <a:endParaRPr lang="en-US" sz="1100"/>
                    </a:p>
                  </a:txBody>
                  <a:tcPr>
                    <a:lnL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816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40" spc="166">
                          <a:solidFill>
                            <a:srgbClr val="000000"/>
                          </a:solidFill>
                          <a:latin typeface="Open Sauce Bold"/>
                        </a:rPr>
                        <a:t>GOAL</a:t>
                      </a:r>
                      <a:endParaRPr lang="en-US" sz="1100"/>
                    </a:p>
                  </a:txBody>
                  <a:tcPr>
                    <a:lnL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37">
                          <a:solidFill>
                            <a:srgbClr val="000000"/>
                          </a:solidFill>
                          <a:latin typeface="Open Sauce"/>
                        </a:rPr>
                        <a:t>To make good grade and feel prepared for tests</a:t>
                      </a:r>
                      <a:endParaRPr lang="en-US" sz="1100"/>
                    </a:p>
                  </a:txBody>
                  <a:tcPr>
                    <a:lnL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816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40" spc="246">
                          <a:solidFill>
                            <a:srgbClr val="000000"/>
                          </a:solidFill>
                          <a:latin typeface="Open Sauce Bold"/>
                        </a:rPr>
                        <a:t>SOURCES OF INFO</a:t>
                      </a:r>
                      <a:endParaRPr lang="en-US" sz="1100"/>
                    </a:p>
                  </a:txBody>
                  <a:tcPr>
                    <a:lnL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37">
                          <a:solidFill>
                            <a:srgbClr val="000000"/>
                          </a:solidFill>
                          <a:latin typeface="Open Sauce"/>
                        </a:rPr>
                        <a:t>TikTok, Instagram, Snapchat, Google News</a:t>
                      </a:r>
                      <a:endParaRPr lang="en-US" sz="1100"/>
                    </a:p>
                  </a:txBody>
                  <a:tcPr>
                    <a:lnL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0599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40" spc="246">
                          <a:solidFill>
                            <a:srgbClr val="000000"/>
                          </a:solidFill>
                          <a:latin typeface="Open Sauce Bold"/>
                        </a:rPr>
                        <a:t>ADDITIONAL.</a:t>
                      </a:r>
                      <a:endParaRPr lang="en-US" sz="1100"/>
                    </a:p>
                  </a:txBody>
                  <a:tcPr>
                    <a:lnL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37">
                          <a:solidFill>
                            <a:srgbClr val="000000"/>
                          </a:solidFill>
                          <a:latin typeface="Open Sauce"/>
                        </a:rPr>
                        <a:t>Emily doesn't like to study with music on and needs to find a place to study outside of her house because she has noisy younger siblings.</a:t>
                      </a:r>
                      <a:endParaRPr lang="en-US" sz="1100"/>
                    </a:p>
                  </a:txBody>
                  <a:tcPr>
                    <a:lnL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008" cap="flat" cmpd="sng" algn="ctr">
                      <a:solidFill>
                        <a:srgbClr val="00C0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485810" y="676275"/>
            <a:ext cx="7419657" cy="382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1"/>
              </a:lnSpc>
            </a:pPr>
            <a:r>
              <a:rPr lang="en-US" sz="2931" spc="181">
                <a:solidFill>
                  <a:srgbClr val="22404D"/>
                </a:solidFill>
                <a:latin typeface="Montserrat Extra-Bold Bold"/>
              </a:rPr>
              <a:t>ZARA'S CUSTOMER PERSONA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29910" y="5871692"/>
            <a:ext cx="1938781" cy="3647044"/>
            <a:chOff x="0" y="0"/>
            <a:chExt cx="2585042" cy="4862725"/>
          </a:xfrm>
        </p:grpSpPr>
        <p:sp>
          <p:nvSpPr>
            <p:cNvPr id="8" name="TextBox 8"/>
            <p:cNvSpPr txBox="1"/>
            <p:nvPr/>
          </p:nvSpPr>
          <p:spPr>
            <a:xfrm>
              <a:off x="0" y="2308202"/>
              <a:ext cx="2585042" cy="294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99"/>
                </a:lnSpc>
              </a:pPr>
              <a:r>
                <a:rPr lang="en-US" sz="1699" spc="71">
                  <a:solidFill>
                    <a:srgbClr val="000000"/>
                  </a:solidFill>
                  <a:latin typeface="Glacial Indifference Bold"/>
                </a:rPr>
                <a:t>OCCUPATION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8100"/>
              <a:ext cx="2585042" cy="294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99"/>
                </a:lnSpc>
              </a:pPr>
              <a:r>
                <a:rPr lang="en-US" sz="1699" spc="71">
                  <a:solidFill>
                    <a:srgbClr val="000000"/>
                  </a:solidFill>
                  <a:latin typeface="Glacial Indifference Bold"/>
                </a:rPr>
                <a:t>NAME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96786"/>
              <a:ext cx="2585042" cy="294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99"/>
                </a:lnSpc>
              </a:pPr>
              <a:r>
                <a:rPr lang="en-US" sz="1699" spc="71">
                  <a:solidFill>
                    <a:srgbClr val="000000"/>
                  </a:solidFill>
                  <a:latin typeface="Glacial Indifference Bold"/>
                </a:rPr>
                <a:t>AGE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550484"/>
              <a:ext cx="2585042" cy="294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99"/>
                </a:lnSpc>
              </a:pPr>
              <a:r>
                <a:rPr lang="en-US" sz="1699" spc="71">
                  <a:solidFill>
                    <a:srgbClr val="000000"/>
                  </a:solidFill>
                  <a:latin typeface="Glacial Indifference Bold"/>
                </a:rPr>
                <a:t>LOCATION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062867"/>
              <a:ext cx="2585042" cy="294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99"/>
                </a:lnSpc>
              </a:pPr>
              <a:r>
                <a:rPr lang="en-US" sz="1699" spc="71">
                  <a:solidFill>
                    <a:srgbClr val="000000"/>
                  </a:solidFill>
                  <a:latin typeface="Glacial Indifference Bold"/>
                </a:rPr>
                <a:t>MARITAL STATUS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815598"/>
              <a:ext cx="2585042" cy="294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99"/>
                </a:lnSpc>
              </a:pPr>
              <a:r>
                <a:rPr lang="en-US" sz="1699" spc="71">
                  <a:solidFill>
                    <a:srgbClr val="000000"/>
                  </a:solidFill>
                  <a:latin typeface="Glacial Indifference Bold"/>
                </a:rPr>
                <a:t>KIDS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568329"/>
              <a:ext cx="2585042" cy="294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99"/>
                </a:lnSpc>
              </a:pPr>
              <a:r>
                <a:rPr lang="en-US" sz="1699" spc="71">
                  <a:solidFill>
                    <a:srgbClr val="000000"/>
                  </a:solidFill>
                  <a:latin typeface="Glacial Indifference Bold"/>
                </a:rPr>
                <a:t>INCOME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015192" y="5875432"/>
            <a:ext cx="2795092" cy="3670798"/>
            <a:chOff x="0" y="0"/>
            <a:chExt cx="3726789" cy="4894397"/>
          </a:xfrm>
        </p:grpSpPr>
        <p:sp>
          <p:nvSpPr>
            <p:cNvPr id="16" name="TextBox 16"/>
            <p:cNvSpPr txBox="1"/>
            <p:nvPr/>
          </p:nvSpPr>
          <p:spPr>
            <a:xfrm>
              <a:off x="0" y="28575"/>
              <a:ext cx="3726789" cy="340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26"/>
                </a:lnSpc>
              </a:pPr>
              <a:r>
                <a:rPr lang="en-US" sz="1826" spc="133">
                  <a:solidFill>
                    <a:srgbClr val="000000"/>
                  </a:solidFill>
                  <a:latin typeface="Glacial Indifference"/>
                </a:rPr>
                <a:t>Emily S.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293689"/>
              <a:ext cx="3726789" cy="340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26"/>
                </a:lnSpc>
              </a:pPr>
              <a:r>
                <a:rPr lang="en-US" sz="1826" spc="133">
                  <a:solidFill>
                    <a:srgbClr val="000000"/>
                  </a:solidFill>
                  <a:latin typeface="Glacial Indifference"/>
                </a:rPr>
                <a:t>Student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40959"/>
              <a:ext cx="3726789" cy="340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26"/>
                </a:lnSpc>
              </a:pPr>
              <a:r>
                <a:rPr lang="en-US" sz="1826" spc="133">
                  <a:solidFill>
                    <a:srgbClr val="000000"/>
                  </a:solidFill>
                  <a:latin typeface="Glacial Indifference"/>
                </a:rPr>
                <a:t>New Orleans, LA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782273"/>
              <a:ext cx="3726789" cy="340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26"/>
                </a:lnSpc>
              </a:pPr>
              <a:r>
                <a:rPr lang="en-US" sz="1826" spc="133">
                  <a:solidFill>
                    <a:srgbClr val="000000"/>
                  </a:solidFill>
                  <a:latin typeface="Glacial Indifference"/>
                </a:rPr>
                <a:t>15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048355"/>
              <a:ext cx="3726789" cy="340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26"/>
                </a:lnSpc>
              </a:pPr>
              <a:r>
                <a:rPr lang="en-US" sz="1826" spc="133">
                  <a:solidFill>
                    <a:srgbClr val="000000"/>
                  </a:solidFill>
                  <a:latin typeface="Glacial Indifference"/>
                </a:rPr>
                <a:t>Single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3801086"/>
              <a:ext cx="3726789" cy="340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26"/>
                </a:lnSpc>
              </a:pPr>
              <a:r>
                <a:rPr lang="en-US" sz="1826" spc="133">
                  <a:solidFill>
                    <a:srgbClr val="000000"/>
                  </a:solidFill>
                  <a:latin typeface="Glacial Indifference"/>
                </a:rPr>
                <a:t>NA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4553816"/>
              <a:ext cx="3726789" cy="340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26"/>
                </a:lnSpc>
              </a:pPr>
              <a:r>
                <a:rPr lang="en-US" sz="1826" spc="133">
                  <a:solidFill>
                    <a:srgbClr val="000000"/>
                  </a:solidFill>
                  <a:latin typeface="Glacial Indifference"/>
                </a:rPr>
                <a:t>Medium Income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940925"/>
            <a:ext cx="18288000" cy="1908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0"/>
              </a:lnSpc>
            </a:pPr>
            <a:r>
              <a:rPr lang="en-US" sz="5493">
                <a:solidFill>
                  <a:srgbClr val="EFFFFF"/>
                </a:solidFill>
                <a:latin typeface="Montserrat Extra-Bold"/>
              </a:rPr>
              <a:t>Activity 1: Find Your Beachhead Market and Build Your Customer Personas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774564" y="-305109"/>
            <a:ext cx="1030170" cy="9563409"/>
            <a:chOff x="0" y="0"/>
            <a:chExt cx="347980" cy="32304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980" cy="3230413"/>
            </a:xfrm>
            <a:custGeom>
              <a:avLst/>
              <a:gdLst/>
              <a:ahLst/>
              <a:cxnLst/>
              <a:rect l="l" t="t" r="r" b="b"/>
              <a:pathLst>
                <a:path w="347980" h="3230413">
                  <a:moveTo>
                    <a:pt x="0" y="0"/>
                  </a:moveTo>
                  <a:lnTo>
                    <a:pt x="347980" y="0"/>
                  </a:lnTo>
                  <a:lnTo>
                    <a:pt x="347980" y="3230413"/>
                  </a:lnTo>
                  <a:lnTo>
                    <a:pt x="0" y="3230413"/>
                  </a:lnTo>
                  <a:close/>
                </a:path>
              </a:pathLst>
            </a:custGeom>
            <a:solidFill>
              <a:srgbClr val="E3E24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337">
            <a:off x="2057112" y="8260834"/>
            <a:ext cx="858569" cy="14046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337">
            <a:off x="1250633" y="7996930"/>
            <a:ext cx="1195112" cy="19552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337">
            <a:off x="1383414" y="8272856"/>
            <a:ext cx="858569" cy="14046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337">
            <a:off x="589328" y="8008731"/>
            <a:ext cx="1195112" cy="19552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337">
            <a:off x="709717" y="8284877"/>
            <a:ext cx="858569" cy="140461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39238" y="3940925"/>
            <a:ext cx="9525" cy="936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0"/>
              </a:lnSpc>
            </a:pPr>
            <a:endParaRPr/>
          </a:p>
        </p:txBody>
      </p:sp>
      <p:pic>
        <p:nvPicPr>
          <p:cNvPr id="3" name="Picture 3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95163" y="3897007"/>
            <a:ext cx="11697674" cy="1908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0"/>
              </a:lnSpc>
            </a:pPr>
            <a:r>
              <a:rPr lang="en-US" sz="5493">
                <a:solidFill>
                  <a:srgbClr val="EFFFFF"/>
                </a:solidFill>
                <a:latin typeface="Montserrat Extra-Bold"/>
              </a:rPr>
              <a:t>Activity 2: Customer Interviews</a:t>
            </a:r>
          </a:p>
          <a:p>
            <a:pPr algn="ctr">
              <a:lnSpc>
                <a:spcPts val="7690"/>
              </a:lnSpc>
            </a:pPr>
            <a:r>
              <a:rPr lang="en-US" sz="5493">
                <a:solidFill>
                  <a:srgbClr val="EFFFFF"/>
                </a:solidFill>
                <a:latin typeface="Montserrat Extra-Bold"/>
              </a:rPr>
              <a:t>Writing Open Questions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774564" y="-305109"/>
            <a:ext cx="1030170" cy="9563409"/>
            <a:chOff x="0" y="0"/>
            <a:chExt cx="347980" cy="32304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980" cy="3230413"/>
            </a:xfrm>
            <a:custGeom>
              <a:avLst/>
              <a:gdLst/>
              <a:ahLst/>
              <a:cxnLst/>
              <a:rect l="l" t="t" r="r" b="b"/>
              <a:pathLst>
                <a:path w="347980" h="3230413">
                  <a:moveTo>
                    <a:pt x="0" y="0"/>
                  </a:moveTo>
                  <a:lnTo>
                    <a:pt x="347980" y="0"/>
                  </a:lnTo>
                  <a:lnTo>
                    <a:pt x="347980" y="3230413"/>
                  </a:lnTo>
                  <a:lnTo>
                    <a:pt x="0" y="3230413"/>
                  </a:lnTo>
                  <a:close/>
                </a:path>
              </a:pathLst>
            </a:custGeom>
            <a:solidFill>
              <a:srgbClr val="E3E24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337">
            <a:off x="2057112" y="8260834"/>
            <a:ext cx="858569" cy="14046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337">
            <a:off x="1250633" y="7996930"/>
            <a:ext cx="1195112" cy="19552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337">
            <a:off x="1383414" y="8272856"/>
            <a:ext cx="858569" cy="14046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337">
            <a:off x="589328" y="8008731"/>
            <a:ext cx="1195112" cy="19552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1337">
            <a:off x="709717" y="8284877"/>
            <a:ext cx="858569" cy="140461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257116">
            <a:off x="2571832" y="-4088352"/>
            <a:ext cx="13144336" cy="191688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30819" y="9488975"/>
            <a:ext cx="21591922" cy="20128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53787" y="9661858"/>
            <a:ext cx="14980426" cy="39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9"/>
              </a:lnSpc>
            </a:pPr>
            <a:r>
              <a:rPr lang="en-US" sz="2264" spc="224">
                <a:solidFill>
                  <a:srgbClr val="FFFFFF"/>
                </a:solidFill>
                <a:latin typeface="Arimo"/>
              </a:rPr>
              <a:t>FOR MORE INFORMATION PLEASE VISIT WWW.TRUSTYOURCRAZYIDEASCHALLENGE.ORG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28537" y="198361"/>
            <a:ext cx="7273210" cy="399735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60008" y="3783989"/>
            <a:ext cx="17131792" cy="28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38"/>
              </a:lnSpc>
            </a:pPr>
            <a:r>
              <a:rPr lang="en-US" sz="14598" spc="-729">
                <a:solidFill>
                  <a:srgbClr val="1B1B1B"/>
                </a:solidFill>
                <a:latin typeface="Calibri 1 Bold"/>
              </a:rPr>
              <a:t>JA IDEA ACCELERATOR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3815" y="6301160"/>
            <a:ext cx="17367984" cy="122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93"/>
              </a:lnSpc>
            </a:pPr>
            <a:r>
              <a:rPr lang="en-US" sz="7539">
                <a:solidFill>
                  <a:srgbClr val="00A0AF"/>
                </a:solidFill>
                <a:latin typeface="Calibri 1"/>
              </a:rPr>
              <a:t>UNIT III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4E1D5E0-5002-5690-5930-674A34508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415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6842" y="713520"/>
            <a:ext cx="11536938" cy="88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spc="920">
                <a:solidFill>
                  <a:srgbClr val="E3E24F"/>
                </a:solidFill>
                <a:latin typeface="Arimo"/>
              </a:rPr>
              <a:t>SLIDE FOUR: COMPETITION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194058"/>
            <a:ext cx="6781010" cy="623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5011" lvl="1" indent="-392505">
              <a:lnSpc>
                <a:spcPts val="4254"/>
              </a:lnSpc>
              <a:buFont typeface="Arial"/>
              <a:buChar char="•"/>
            </a:pPr>
            <a:r>
              <a:rPr lang="en-US" sz="3635" dirty="0">
                <a:solidFill>
                  <a:srgbClr val="FFFFFF"/>
                </a:solidFill>
                <a:latin typeface="Open Sauce"/>
              </a:rPr>
              <a:t>Show examples of your competition.</a:t>
            </a:r>
          </a:p>
          <a:p>
            <a:pPr>
              <a:lnSpc>
                <a:spcPts val="4254"/>
              </a:lnSpc>
            </a:pPr>
            <a:endParaRPr lang="en-US" sz="3635" dirty="0">
              <a:solidFill>
                <a:srgbClr val="FFFFFF"/>
              </a:solidFill>
              <a:latin typeface="Open Sauce"/>
            </a:endParaRPr>
          </a:p>
          <a:p>
            <a:pPr marL="785011" lvl="1" indent="-392505">
              <a:lnSpc>
                <a:spcPts val="4254"/>
              </a:lnSpc>
              <a:buFont typeface="Arial"/>
              <a:buChar char="•"/>
            </a:pPr>
            <a:r>
              <a:rPr lang="en-US" sz="3635" dirty="0">
                <a:solidFill>
                  <a:srgbClr val="FFFFFF"/>
                </a:solidFill>
                <a:latin typeface="Open Sauce"/>
              </a:rPr>
              <a:t>What have you learned from your competitors' business model?</a:t>
            </a:r>
          </a:p>
          <a:p>
            <a:pPr>
              <a:lnSpc>
                <a:spcPts val="4254"/>
              </a:lnSpc>
            </a:pPr>
            <a:endParaRPr lang="en-US" sz="3635" dirty="0">
              <a:solidFill>
                <a:srgbClr val="FFFFFF"/>
              </a:solidFill>
              <a:latin typeface="Open Sauce"/>
            </a:endParaRPr>
          </a:p>
          <a:p>
            <a:pPr marL="785011" lvl="1" indent="-392505">
              <a:lnSpc>
                <a:spcPts val="4254"/>
              </a:lnSpc>
              <a:buFont typeface="Arial"/>
              <a:buChar char="•"/>
            </a:pPr>
            <a:r>
              <a:rPr lang="en-US" sz="3635" dirty="0">
                <a:solidFill>
                  <a:srgbClr val="FFFFFF"/>
                </a:solidFill>
                <a:latin typeface="Open Sauce"/>
              </a:rPr>
              <a:t>What is your competitive advantage?</a:t>
            </a:r>
          </a:p>
          <a:p>
            <a:pPr marL="1397306" lvl="2" indent="-465769">
              <a:lnSpc>
                <a:spcPts val="3786"/>
              </a:lnSpc>
              <a:buFont typeface="Arial"/>
              <a:buChar char="⚬"/>
            </a:pPr>
            <a:r>
              <a:rPr lang="en-US" sz="3236" dirty="0">
                <a:solidFill>
                  <a:srgbClr val="FFFFFF"/>
                </a:solidFill>
                <a:latin typeface="Open Sauce"/>
              </a:rPr>
              <a:t>Better Features?</a:t>
            </a:r>
          </a:p>
          <a:p>
            <a:pPr marL="1397306" lvl="2" indent="-465769">
              <a:lnSpc>
                <a:spcPts val="3786"/>
              </a:lnSpc>
              <a:buFont typeface="Arial"/>
              <a:buChar char="⚬"/>
            </a:pPr>
            <a:r>
              <a:rPr lang="en-US" sz="3236" dirty="0">
                <a:solidFill>
                  <a:srgbClr val="FFFFFF"/>
                </a:solidFill>
                <a:latin typeface="Open Sauce"/>
              </a:rPr>
              <a:t>Easier to Access?</a:t>
            </a:r>
          </a:p>
          <a:p>
            <a:pPr marL="1397306" lvl="2" indent="-465769">
              <a:lnSpc>
                <a:spcPts val="3786"/>
              </a:lnSpc>
              <a:buFont typeface="Arial"/>
              <a:buChar char="⚬"/>
            </a:pPr>
            <a:r>
              <a:rPr lang="en-US" sz="3236" dirty="0">
                <a:solidFill>
                  <a:srgbClr val="FFFFFF"/>
                </a:solidFill>
                <a:latin typeface="Open Sauce"/>
              </a:rPr>
              <a:t>Cheaper?</a:t>
            </a:r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17456346" y="-72702"/>
            <a:ext cx="1030170" cy="2073116"/>
            <a:chOff x="0" y="0"/>
            <a:chExt cx="347980" cy="7002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7980" cy="700275"/>
            </a:xfrm>
            <a:custGeom>
              <a:avLst/>
              <a:gdLst/>
              <a:ahLst/>
              <a:cxnLst/>
              <a:rect l="l" t="t" r="r" b="b"/>
              <a:pathLst>
                <a:path w="347980" h="700275">
                  <a:moveTo>
                    <a:pt x="0" y="0"/>
                  </a:moveTo>
                  <a:lnTo>
                    <a:pt x="347980" y="0"/>
                  </a:lnTo>
                  <a:lnTo>
                    <a:pt x="347980" y="700275"/>
                  </a:lnTo>
                  <a:lnTo>
                    <a:pt x="0" y="700275"/>
                  </a:lnTo>
                  <a:close/>
                </a:path>
              </a:pathLst>
            </a:custGeom>
            <a:solidFill>
              <a:srgbClr val="E3E24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4932741" y="326390"/>
            <a:ext cx="858569" cy="14046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402778" y="51099"/>
            <a:ext cx="1195112" cy="19552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5606545" y="326390"/>
            <a:ext cx="858569" cy="14046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064188" y="51099"/>
            <a:ext cx="1195112" cy="19552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6280350" y="326390"/>
            <a:ext cx="858569" cy="1404619"/>
          </a:xfrm>
          <a:prstGeom prst="rect">
            <a:avLst/>
          </a:prstGeom>
        </p:spPr>
      </p:pic>
      <p:pic>
        <p:nvPicPr>
          <p:cNvPr id="14" name="Picture 1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5C11E226-8F02-AD37-1020-88A7C1ECA1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060" y="2511147"/>
            <a:ext cx="9420860" cy="558179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0612" y="872314"/>
            <a:ext cx="16081648" cy="1206123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43572" y="777064"/>
            <a:ext cx="16715728" cy="747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1"/>
              </a:lnSpc>
            </a:pPr>
            <a:r>
              <a:rPr lang="en-US" sz="4315" spc="794">
                <a:solidFill>
                  <a:srgbClr val="22404D"/>
                </a:solidFill>
                <a:latin typeface="Arimo Bold"/>
              </a:rPr>
              <a:t>Activity 1: SWOT Competitive Analysis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4311" y="1028700"/>
            <a:ext cx="9483194" cy="3583409"/>
            <a:chOff x="0" y="0"/>
            <a:chExt cx="12644259" cy="4777879"/>
          </a:xfrm>
        </p:grpSpPr>
        <p:sp>
          <p:nvSpPr>
            <p:cNvPr id="3" name="TextBox 3"/>
            <p:cNvSpPr txBox="1"/>
            <p:nvPr/>
          </p:nvSpPr>
          <p:spPr>
            <a:xfrm>
              <a:off x="0" y="-133350"/>
              <a:ext cx="12644259" cy="3198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799"/>
                </a:lnSpc>
              </a:pPr>
              <a:r>
                <a:rPr lang="en-US" sz="6999" spc="-139">
                  <a:solidFill>
                    <a:srgbClr val="22404D"/>
                  </a:solidFill>
                  <a:latin typeface="Montserrat Semi-Bold Bold"/>
                </a:rPr>
                <a:t>Business or</a:t>
              </a:r>
            </a:p>
            <a:p>
              <a:pPr>
                <a:lnSpc>
                  <a:spcPts val="9799"/>
                </a:lnSpc>
                <a:spcBef>
                  <a:spcPct val="0"/>
                </a:spcBef>
              </a:pPr>
              <a:r>
                <a:rPr lang="en-US" sz="6999" spc="-139">
                  <a:solidFill>
                    <a:srgbClr val="22404D"/>
                  </a:solidFill>
                  <a:latin typeface="Montserrat Semi-Bold Bold"/>
                </a:rPr>
                <a:t>Revenue Model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390404"/>
              <a:ext cx="12644259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15">
                  <a:solidFill>
                    <a:srgbClr val="000000"/>
                  </a:solidFill>
                  <a:latin typeface="Open Sauce"/>
                </a:rPr>
                <a:t>Show the ways your company plans to make money.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28540" y="5864676"/>
            <a:ext cx="3775343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12">
                <a:solidFill>
                  <a:srgbClr val="000000"/>
                </a:solidFill>
                <a:latin typeface="Open Sauce Bold"/>
              </a:rPr>
              <a:t>How will your business make money?</a:t>
            </a:r>
          </a:p>
          <a:p>
            <a:pPr algn="ctr">
              <a:lnSpc>
                <a:spcPts val="3499"/>
              </a:lnSpc>
            </a:pPr>
            <a:r>
              <a:rPr lang="en-US" sz="2499" spc="12">
                <a:solidFill>
                  <a:srgbClr val="000000"/>
                </a:solidFill>
                <a:latin typeface="Open Sauce Bold"/>
              </a:rPr>
              <a:t>Direct sales?</a:t>
            </a:r>
          </a:p>
          <a:p>
            <a:pPr algn="ctr">
              <a:lnSpc>
                <a:spcPts val="3499"/>
              </a:lnSpc>
            </a:pPr>
            <a:r>
              <a:rPr lang="en-US" sz="2499" spc="12">
                <a:solidFill>
                  <a:srgbClr val="000000"/>
                </a:solidFill>
                <a:latin typeface="Open Sauce Bold"/>
              </a:rPr>
              <a:t>Advertising?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56328" y="5864676"/>
            <a:ext cx="3775343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12">
                <a:solidFill>
                  <a:srgbClr val="000000"/>
                </a:solidFill>
                <a:latin typeface="Open Sauce Bold"/>
              </a:rPr>
              <a:t>Will you offer different levels of service? A subscription model?Or premium versions of your product?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76671" y="5864676"/>
            <a:ext cx="3775343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12">
                <a:solidFill>
                  <a:srgbClr val="000000"/>
                </a:solidFill>
                <a:latin typeface="Open Sauce Bold"/>
              </a:rPr>
              <a:t>How much will it cost you to get started? How much will it cost for you to achieve market fit?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>
            <a:off x="12038446" y="-2389613"/>
            <a:ext cx="8370405" cy="4779226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5400000">
            <a:off x="4580479" y="6937826"/>
            <a:ext cx="3247059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rot="-5400000">
            <a:off x="10453017" y="6937826"/>
            <a:ext cx="3247059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8D030C7-0FFD-68EC-43F0-7A77BA55A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251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1423"/>
            <a:ext cx="1043956" cy="2100858"/>
            <a:chOff x="0" y="0"/>
            <a:chExt cx="347980" cy="7002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980" cy="700275"/>
            </a:xfrm>
            <a:custGeom>
              <a:avLst/>
              <a:gdLst/>
              <a:ahLst/>
              <a:cxnLst/>
              <a:rect l="l" t="t" r="r" b="b"/>
              <a:pathLst>
                <a:path w="347980" h="700275">
                  <a:moveTo>
                    <a:pt x="0" y="0"/>
                  </a:moveTo>
                  <a:lnTo>
                    <a:pt x="347980" y="0"/>
                  </a:lnTo>
                  <a:lnTo>
                    <a:pt x="347980" y="700275"/>
                  </a:lnTo>
                  <a:lnTo>
                    <a:pt x="0" y="700275"/>
                  </a:lnTo>
                  <a:close/>
                </a:path>
              </a:pathLst>
            </a:custGeom>
            <a:solidFill>
              <a:srgbClr val="00C0C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35751" y="69352"/>
            <a:ext cx="216291" cy="3538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2556" y="0"/>
            <a:ext cx="301074" cy="4925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6005" y="69352"/>
            <a:ext cx="216291" cy="3538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5933" y="0"/>
            <a:ext cx="301074" cy="4925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6260" y="69352"/>
            <a:ext cx="216291" cy="3538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2207261" y="9307492"/>
            <a:ext cx="22067962" cy="1061575"/>
            <a:chOff x="0" y="0"/>
            <a:chExt cx="5294531" cy="25469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94530" cy="254692"/>
            </a:xfrm>
            <a:custGeom>
              <a:avLst/>
              <a:gdLst/>
              <a:ahLst/>
              <a:cxnLst/>
              <a:rect l="l" t="t" r="r" b="b"/>
              <a:pathLst>
                <a:path w="5294530" h="254692">
                  <a:moveTo>
                    <a:pt x="0" y="0"/>
                  </a:moveTo>
                  <a:lnTo>
                    <a:pt x="5294530" y="0"/>
                  </a:lnTo>
                  <a:lnTo>
                    <a:pt x="5294530" y="254692"/>
                  </a:lnTo>
                  <a:lnTo>
                    <a:pt x="0" y="254692"/>
                  </a:lnTo>
                  <a:close/>
                </a:path>
              </a:pathLst>
            </a:custGeom>
            <a:solidFill>
              <a:srgbClr val="00C0C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30170" y="779359"/>
            <a:ext cx="9581010" cy="1038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6">
                <a:solidFill>
                  <a:srgbClr val="8FC440"/>
                </a:solidFill>
                <a:latin typeface="Inter Bold"/>
              </a:rPr>
              <a:t>Go To Market Strategy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30406" y="5995770"/>
            <a:ext cx="3805149" cy="1989442"/>
            <a:chOff x="0" y="0"/>
            <a:chExt cx="5073533" cy="2652589"/>
          </a:xfrm>
        </p:grpSpPr>
        <p:sp>
          <p:nvSpPr>
            <p:cNvPr id="13" name="AutoShape 13"/>
            <p:cNvSpPr/>
            <p:nvPr/>
          </p:nvSpPr>
          <p:spPr>
            <a:xfrm rot="5400000">
              <a:off x="-1150874" y="1255798"/>
              <a:ext cx="2547665" cy="0"/>
            </a:xfrm>
            <a:prstGeom prst="line">
              <a:avLst/>
            </a:prstGeom>
            <a:ln w="241300" cap="flat">
              <a:solidFill>
                <a:srgbClr val="E3E24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48819" y="587938"/>
              <a:ext cx="4252032" cy="1609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>
                  <a:solidFill>
                    <a:srgbClr val="092A36"/>
                  </a:solidFill>
                  <a:latin typeface="Inter Bold"/>
                </a:rPr>
                <a:t>Who is your beachhead market? </a:t>
              </a:r>
            </a:p>
            <a:p>
              <a:pPr>
                <a:lnSpc>
                  <a:spcPts val="2799"/>
                </a:lnSpc>
              </a:pPr>
              <a:endParaRPr lang="en-US" sz="2499">
                <a:solidFill>
                  <a:srgbClr val="092A36"/>
                </a:solidFill>
                <a:latin typeface="Inter 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48819" y="-57150"/>
              <a:ext cx="4624713" cy="556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4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 rot="5400000">
            <a:off x="4243875" y="6936450"/>
            <a:ext cx="1910749" cy="0"/>
          </a:xfrm>
          <a:prstGeom prst="line">
            <a:avLst/>
          </a:prstGeom>
          <a:ln w="180975" cap="flat">
            <a:solidFill>
              <a:srgbClr val="54545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5443645" y="5930119"/>
            <a:ext cx="3189024" cy="211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8FC440"/>
                </a:solidFill>
                <a:latin typeface="Inter Bold"/>
              </a:rPr>
              <a:t>How do you plan to market your product? Social media? Print? Commercials? How will you reach your customers?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43645" y="5937452"/>
            <a:ext cx="3468535" cy="435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4"/>
              </a:lnSpc>
            </a:pPr>
            <a:endParaRPr/>
          </a:p>
        </p:txBody>
      </p:sp>
      <p:grpSp>
        <p:nvGrpSpPr>
          <p:cNvPr id="19" name="Group 19"/>
          <p:cNvGrpSpPr/>
          <p:nvPr/>
        </p:nvGrpSpPr>
        <p:grpSpPr>
          <a:xfrm>
            <a:off x="13793655" y="5943258"/>
            <a:ext cx="3805149" cy="1989442"/>
            <a:chOff x="0" y="0"/>
            <a:chExt cx="5073533" cy="2652589"/>
          </a:xfrm>
        </p:grpSpPr>
        <p:sp>
          <p:nvSpPr>
            <p:cNvPr id="20" name="AutoShape 20"/>
            <p:cNvSpPr/>
            <p:nvPr/>
          </p:nvSpPr>
          <p:spPr>
            <a:xfrm rot="5400000">
              <a:off x="-1150874" y="1255798"/>
              <a:ext cx="2547665" cy="0"/>
            </a:xfrm>
            <a:prstGeom prst="line">
              <a:avLst/>
            </a:prstGeom>
            <a:ln w="241300" cap="flat">
              <a:solidFill>
                <a:srgbClr val="54545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48819" y="587938"/>
              <a:ext cx="4252032" cy="1389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8FC440"/>
                  </a:solidFill>
                  <a:latin typeface="Inter Bold"/>
                </a:rPr>
                <a:t>How will you expand your market? What's your next steps?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448819" y="-57150"/>
              <a:ext cx="4624713" cy="562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24"/>
                </a:lnSpc>
              </a:pPr>
              <a:endParaRPr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 rot="-10800000">
            <a:off x="2004952" y="2992975"/>
            <a:ext cx="1814978" cy="1814978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2240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DF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10800000">
            <a:off x="5955947" y="2878812"/>
            <a:ext cx="1814978" cy="1814978"/>
            <a:chOff x="0" y="0"/>
            <a:chExt cx="495300" cy="4953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2240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DF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 rot="-10800000">
            <a:off x="10084396" y="2878812"/>
            <a:ext cx="1814978" cy="1814978"/>
            <a:chOff x="0" y="0"/>
            <a:chExt cx="495300" cy="4953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2240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DF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 rot="-10800000">
            <a:off x="14594395" y="2878812"/>
            <a:ext cx="1814978" cy="1814978"/>
            <a:chOff x="0" y="0"/>
            <a:chExt cx="495300" cy="4953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2240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FDF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95686" y="3304772"/>
            <a:ext cx="1130991" cy="1130991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07144" y="3246178"/>
            <a:ext cx="1196861" cy="98142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60431" y="3190609"/>
            <a:ext cx="1219040" cy="1092565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982095" y="3292974"/>
            <a:ext cx="1039579" cy="986655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930406" y="4974898"/>
            <a:ext cx="4264098" cy="487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1"/>
              </a:lnSpc>
            </a:pPr>
            <a:r>
              <a:rPr lang="en-US" sz="2893" spc="72">
                <a:solidFill>
                  <a:srgbClr val="22404D"/>
                </a:solidFill>
                <a:latin typeface="Montserrat Classic Bold"/>
              </a:rPr>
              <a:t>BEACHHEAD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155206" y="4860735"/>
            <a:ext cx="3654048" cy="487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1"/>
              </a:lnSpc>
            </a:pPr>
            <a:r>
              <a:rPr lang="en-US" sz="2893" spc="72">
                <a:solidFill>
                  <a:srgbClr val="22404D"/>
                </a:solidFill>
                <a:latin typeface="Montserrat Classic Bold"/>
              </a:rPr>
              <a:t>MARKETING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283655" y="4860735"/>
            <a:ext cx="3654048" cy="487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1"/>
              </a:lnSpc>
            </a:pPr>
            <a:r>
              <a:rPr lang="en-US" sz="2893" spc="72">
                <a:solidFill>
                  <a:srgbClr val="22404D"/>
                </a:solidFill>
                <a:latin typeface="Montserrat Classic Bold"/>
              </a:rPr>
              <a:t>CHANNELS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793655" y="4860735"/>
            <a:ext cx="3654048" cy="487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1"/>
              </a:lnSpc>
            </a:pPr>
            <a:r>
              <a:rPr lang="en-US" sz="2893" spc="72">
                <a:solidFill>
                  <a:srgbClr val="22404D"/>
                </a:solidFill>
                <a:latin typeface="Montserrat Classic Bold"/>
              </a:rPr>
              <a:t>STRATEGY</a:t>
            </a:r>
          </a:p>
        </p:txBody>
      </p:sp>
      <p:sp>
        <p:nvSpPr>
          <p:cNvPr id="43" name="AutoShape 43"/>
          <p:cNvSpPr/>
          <p:nvPr/>
        </p:nvSpPr>
        <p:spPr>
          <a:xfrm rot="5400000">
            <a:off x="8420499" y="6885107"/>
            <a:ext cx="1910749" cy="0"/>
          </a:xfrm>
          <a:prstGeom prst="line">
            <a:avLst/>
          </a:prstGeom>
          <a:ln w="180975" cap="flat">
            <a:solidFill>
              <a:srgbClr val="54545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9620270" y="5886108"/>
            <a:ext cx="3468535" cy="435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4"/>
              </a:lnSpc>
            </a:pPr>
            <a:endParaRPr/>
          </a:p>
        </p:txBody>
      </p:sp>
      <p:sp>
        <p:nvSpPr>
          <p:cNvPr id="45" name="TextBox 45"/>
          <p:cNvSpPr txBox="1"/>
          <p:nvPr/>
        </p:nvSpPr>
        <p:spPr>
          <a:xfrm>
            <a:off x="9668596" y="5946977"/>
            <a:ext cx="3189024" cy="211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8FC440"/>
                </a:solidFill>
                <a:latin typeface="Inter Bold"/>
              </a:rPr>
              <a:t>How will customers purchase or access your product. Will you partner with retailers or offer direct sales through a website?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1313" y="182056"/>
            <a:ext cx="5393085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Montserrat Extra-Bold"/>
              </a:rPr>
              <a:t>Zara's Go To Market Slide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257116">
            <a:off x="2571832" y="-4088352"/>
            <a:ext cx="13144336" cy="191688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30819" y="9488975"/>
            <a:ext cx="21591922" cy="20128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53787" y="9661858"/>
            <a:ext cx="14980426" cy="39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9"/>
              </a:lnSpc>
            </a:pPr>
            <a:r>
              <a:rPr lang="en-US" sz="2264" spc="224">
                <a:solidFill>
                  <a:srgbClr val="FFFFFF"/>
                </a:solidFill>
                <a:latin typeface="Arimo"/>
              </a:rPr>
              <a:t>FOR MORE INFORMATION PLEASE VISIT WWW.TRUSTYOURCRAZYIDEASCHALLENGE.ORG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28537" y="198361"/>
            <a:ext cx="7273210" cy="399735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60008" y="3783989"/>
            <a:ext cx="17131792" cy="28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38"/>
              </a:lnSpc>
            </a:pPr>
            <a:r>
              <a:rPr lang="en-US" sz="14598" spc="-729">
                <a:solidFill>
                  <a:srgbClr val="1B1B1B"/>
                </a:solidFill>
                <a:latin typeface="Calibri 1 Bold"/>
              </a:rPr>
              <a:t>JA IDEA ACCELERATOR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3815" y="6301160"/>
            <a:ext cx="17367984" cy="122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93"/>
              </a:lnSpc>
            </a:pPr>
            <a:r>
              <a:rPr lang="en-US" sz="7539">
                <a:solidFill>
                  <a:srgbClr val="00A0AF"/>
                </a:solidFill>
                <a:latin typeface="Calibri 1"/>
              </a:rPr>
              <a:t>UNIT IV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70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6842" y="664730"/>
            <a:ext cx="11964109" cy="1234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62"/>
              </a:lnSpc>
            </a:pPr>
            <a:r>
              <a:rPr lang="en-US" sz="7259" spc="522">
                <a:solidFill>
                  <a:srgbClr val="EFFFFF"/>
                </a:solidFill>
                <a:latin typeface="Open Sans Bold Bold"/>
              </a:rPr>
              <a:t>COST STRUCTURE 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732724" y="2375644"/>
            <a:ext cx="10042403" cy="5648781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" b="-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35935" y="2385169"/>
            <a:ext cx="5815304" cy="6405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5011" lvl="1" indent="-392505">
              <a:lnSpc>
                <a:spcPts val="4254"/>
              </a:lnSpc>
              <a:buFont typeface="Arial"/>
              <a:buChar char="•"/>
            </a:pPr>
            <a:r>
              <a:rPr lang="en-US" sz="3635" dirty="0">
                <a:solidFill>
                  <a:srgbClr val="EFFFFF"/>
                </a:solidFill>
                <a:latin typeface="Open Sauce"/>
              </a:rPr>
              <a:t>Breakdown of startup costs for your business</a:t>
            </a:r>
          </a:p>
          <a:p>
            <a:pPr>
              <a:lnSpc>
                <a:spcPts val="4254"/>
              </a:lnSpc>
            </a:pPr>
            <a:endParaRPr lang="en-US" sz="3635" dirty="0">
              <a:solidFill>
                <a:srgbClr val="EFFFFF"/>
              </a:solidFill>
              <a:latin typeface="Open Sauce"/>
            </a:endParaRPr>
          </a:p>
          <a:p>
            <a:pPr marL="785011" lvl="1" indent="-392505">
              <a:lnSpc>
                <a:spcPts val="4254"/>
              </a:lnSpc>
              <a:buFont typeface="Arial"/>
              <a:buChar char="•"/>
            </a:pPr>
            <a:r>
              <a:rPr lang="en-US" sz="3635" dirty="0">
                <a:solidFill>
                  <a:srgbClr val="EFFFFF"/>
                </a:solidFill>
                <a:latin typeface="Open Sauce"/>
              </a:rPr>
              <a:t>Tells investors how you will use their money.</a:t>
            </a:r>
          </a:p>
          <a:p>
            <a:pPr>
              <a:lnSpc>
                <a:spcPts val="4254"/>
              </a:lnSpc>
            </a:pPr>
            <a:endParaRPr lang="en-US" sz="3635" dirty="0">
              <a:solidFill>
                <a:srgbClr val="EFFFFF"/>
              </a:solidFill>
              <a:latin typeface="Open Sauce"/>
            </a:endParaRPr>
          </a:p>
          <a:p>
            <a:pPr marL="785011" lvl="1" indent="-392505">
              <a:lnSpc>
                <a:spcPts val="4254"/>
              </a:lnSpc>
              <a:buFont typeface="Arial"/>
              <a:buChar char="•"/>
            </a:pPr>
            <a:r>
              <a:rPr lang="en-US" sz="3635" dirty="0">
                <a:solidFill>
                  <a:srgbClr val="EFFFFF"/>
                </a:solidFill>
                <a:latin typeface="Open Sauce"/>
              </a:rPr>
              <a:t>Estimate amounts based on your research. Don't forget to pay yourself!</a:t>
            </a:r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17456346" y="-72702"/>
            <a:ext cx="1030170" cy="2073116"/>
            <a:chOff x="0" y="0"/>
            <a:chExt cx="347980" cy="7002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7980" cy="700275"/>
            </a:xfrm>
            <a:custGeom>
              <a:avLst/>
              <a:gdLst/>
              <a:ahLst/>
              <a:cxnLst/>
              <a:rect l="l" t="t" r="r" b="b"/>
              <a:pathLst>
                <a:path w="347980" h="700275">
                  <a:moveTo>
                    <a:pt x="0" y="0"/>
                  </a:moveTo>
                  <a:lnTo>
                    <a:pt x="347980" y="0"/>
                  </a:lnTo>
                  <a:lnTo>
                    <a:pt x="347980" y="700275"/>
                  </a:lnTo>
                  <a:lnTo>
                    <a:pt x="0" y="700275"/>
                  </a:lnTo>
                  <a:close/>
                </a:path>
              </a:pathLst>
            </a:custGeom>
            <a:solidFill>
              <a:srgbClr val="22404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4932741" y="326390"/>
            <a:ext cx="858569" cy="14046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5402778" y="51099"/>
            <a:ext cx="1195112" cy="19552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5606545" y="326390"/>
            <a:ext cx="858569" cy="14046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6064188" y="51099"/>
            <a:ext cx="1195112" cy="19552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6280350" y="326390"/>
            <a:ext cx="858569" cy="140461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708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4DCDFE-912D-3507-17B0-DCF54030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C7207FF8-F763-80C0-0435-B31C1EB394F7}"/>
              </a:ext>
            </a:extLst>
          </p:cNvPr>
          <p:cNvSpPr txBox="1"/>
          <p:nvPr/>
        </p:nvSpPr>
        <p:spPr>
          <a:xfrm>
            <a:off x="685800" y="647700"/>
            <a:ext cx="11964109" cy="1234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62"/>
              </a:lnSpc>
            </a:pPr>
            <a:r>
              <a:rPr lang="en-US" sz="7259" spc="522" dirty="0">
                <a:solidFill>
                  <a:srgbClr val="EFFFFF"/>
                </a:solidFill>
                <a:latin typeface="Open Sans Bold Bold"/>
              </a:rPr>
              <a:t>COST STRUCTURE 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6AA5910-891B-258B-7CEB-8519117C1CD2}"/>
              </a:ext>
            </a:extLst>
          </p:cNvPr>
          <p:cNvSpPr txBox="1"/>
          <p:nvPr/>
        </p:nvSpPr>
        <p:spPr>
          <a:xfrm>
            <a:off x="1164834" y="2476500"/>
            <a:ext cx="15544800" cy="496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2506" lvl="1">
              <a:lnSpc>
                <a:spcPts val="4254"/>
              </a:lnSpc>
            </a:pPr>
            <a:r>
              <a:rPr lang="en-US" sz="5400" b="1" dirty="0">
                <a:solidFill>
                  <a:srgbClr val="EFFFFF"/>
                </a:solidFill>
                <a:cs typeface="Myanmar Text" panose="020B0502040204020203" pitchFamily="34" charset="0"/>
              </a:rPr>
              <a:t>Estimate your cost to </a:t>
            </a:r>
            <a:r>
              <a:rPr lang="en-US" sz="5400" b="1" u="sng" dirty="0">
                <a:solidFill>
                  <a:srgbClr val="FFC000"/>
                </a:solidFill>
                <a:cs typeface="Myanmar Text" panose="020B0502040204020203" pitchFamily="34" charset="0"/>
              </a:rPr>
              <a:t>LAUNCH</a:t>
            </a:r>
            <a:r>
              <a:rPr lang="en-US" sz="5400" b="1" dirty="0">
                <a:solidFill>
                  <a:srgbClr val="EFFFFF"/>
                </a:solidFill>
                <a:cs typeface="Myanmar Text" panose="020B0502040204020203" pitchFamily="34" charset="0"/>
              </a:rPr>
              <a:t> your company.</a:t>
            </a:r>
            <a:br>
              <a:rPr lang="en-US" sz="5400" b="1" dirty="0">
                <a:solidFill>
                  <a:srgbClr val="EFFFFF"/>
                </a:solidFill>
                <a:cs typeface="Myanmar Text" panose="020B0502040204020203" pitchFamily="34" charset="0"/>
              </a:rPr>
            </a:br>
            <a:endParaRPr lang="en-US" sz="5400" b="1" dirty="0">
              <a:solidFill>
                <a:srgbClr val="EFFFFF"/>
              </a:solidFill>
              <a:cs typeface="Myanmar Text" panose="020B0502040204020203" pitchFamily="34" charset="0"/>
            </a:endParaRPr>
          </a:p>
          <a:p>
            <a:pPr marL="849706" lvl="2">
              <a:lnSpc>
                <a:spcPts val="4254"/>
              </a:lnSpc>
            </a:pPr>
            <a:r>
              <a:rPr lang="en-US" sz="5400" dirty="0">
                <a:solidFill>
                  <a:srgbClr val="EFFFFF"/>
                </a:solidFill>
                <a:cs typeface="Myanmar Text" panose="020B0502040204020203" pitchFamily="34" charset="0"/>
              </a:rPr>
              <a:t>This can be to build the ‘alpha’ version of your app </a:t>
            </a:r>
          </a:p>
          <a:p>
            <a:pPr marL="1242211" lvl="2" indent="-392505">
              <a:lnSpc>
                <a:spcPts val="4254"/>
              </a:lnSpc>
              <a:buFont typeface="Arial"/>
              <a:buChar char="•"/>
            </a:pPr>
            <a:endParaRPr lang="en-US" sz="5400" dirty="0">
              <a:solidFill>
                <a:srgbClr val="EFFFFF"/>
              </a:solidFill>
              <a:cs typeface="Myanmar Text" panose="020B0502040204020203" pitchFamily="34" charset="0"/>
            </a:endParaRPr>
          </a:p>
          <a:p>
            <a:pPr marL="849706" lvl="2">
              <a:lnSpc>
                <a:spcPts val="4254"/>
              </a:lnSpc>
            </a:pPr>
            <a:r>
              <a:rPr lang="en-US" sz="5400" dirty="0">
                <a:solidFill>
                  <a:srgbClr val="EFFFFF"/>
                </a:solidFill>
                <a:cs typeface="Myanmar Text" panose="020B0502040204020203" pitchFamily="34" charset="0"/>
              </a:rPr>
              <a:t>								OR</a:t>
            </a:r>
            <a:br>
              <a:rPr lang="en-US" sz="5400" dirty="0">
                <a:solidFill>
                  <a:srgbClr val="EFFFFF"/>
                </a:solidFill>
                <a:cs typeface="Myanmar Text" panose="020B0502040204020203" pitchFamily="34" charset="0"/>
              </a:rPr>
            </a:br>
            <a:endParaRPr lang="en-US" sz="5400" dirty="0">
              <a:solidFill>
                <a:srgbClr val="EFFFFF"/>
              </a:solidFill>
              <a:cs typeface="Myanmar Text" panose="020B0502040204020203" pitchFamily="34" charset="0"/>
            </a:endParaRPr>
          </a:p>
          <a:p>
            <a:pPr marL="849706" lvl="2">
              <a:lnSpc>
                <a:spcPts val="4254"/>
              </a:lnSpc>
            </a:pPr>
            <a:r>
              <a:rPr lang="en-US" sz="5400" dirty="0">
                <a:solidFill>
                  <a:srgbClr val="EFFFFF"/>
                </a:solidFill>
                <a:cs typeface="Myanmar Text" panose="020B0502040204020203" pitchFamily="34" charset="0"/>
              </a:rPr>
              <a:t>To build your prototype + the first run of your product</a:t>
            </a:r>
          </a:p>
          <a:p>
            <a:pPr>
              <a:lnSpc>
                <a:spcPts val="4254"/>
              </a:lnSpc>
            </a:pPr>
            <a:endParaRPr lang="en-US" sz="3635" dirty="0">
              <a:solidFill>
                <a:srgbClr val="EFFFFF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15A3561D-E0ED-2B64-DEB2-2E5AE864064D}"/>
              </a:ext>
            </a:extLst>
          </p:cNvPr>
          <p:cNvGrpSpPr/>
          <p:nvPr/>
        </p:nvGrpSpPr>
        <p:grpSpPr>
          <a:xfrm rot="-10800000">
            <a:off x="17456346" y="-72702"/>
            <a:ext cx="1030170" cy="2073116"/>
            <a:chOff x="0" y="0"/>
            <a:chExt cx="347980" cy="7002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7531FA7-AA2D-EC69-3EA5-C9360ED8C128}"/>
                </a:ext>
              </a:extLst>
            </p:cNvPr>
            <p:cNvSpPr/>
            <p:nvPr/>
          </p:nvSpPr>
          <p:spPr>
            <a:xfrm>
              <a:off x="0" y="0"/>
              <a:ext cx="347980" cy="700275"/>
            </a:xfrm>
            <a:custGeom>
              <a:avLst/>
              <a:gdLst/>
              <a:ahLst/>
              <a:cxnLst/>
              <a:rect l="l" t="t" r="r" b="b"/>
              <a:pathLst>
                <a:path w="347980" h="700275">
                  <a:moveTo>
                    <a:pt x="0" y="0"/>
                  </a:moveTo>
                  <a:lnTo>
                    <a:pt x="347980" y="0"/>
                  </a:lnTo>
                  <a:lnTo>
                    <a:pt x="347980" y="700275"/>
                  </a:lnTo>
                  <a:lnTo>
                    <a:pt x="0" y="700275"/>
                  </a:lnTo>
                  <a:close/>
                </a:path>
              </a:pathLst>
            </a:custGeom>
            <a:solidFill>
              <a:srgbClr val="22404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99D52E87-AC2D-00B6-86F6-698DA5D95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4932741" y="326390"/>
            <a:ext cx="858569" cy="140461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5CD86F2A-5DF8-553E-9A7F-A7827CF50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402778" y="51099"/>
            <a:ext cx="1195112" cy="195520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8BC0AB9-A357-8B50-48B6-F83ABEB5B9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5606545" y="326390"/>
            <a:ext cx="858569" cy="140461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F71CE77-DFAD-8B37-D048-8E334CFC47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064188" y="51099"/>
            <a:ext cx="1195112" cy="1955203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BD7DBF14-2C56-56D2-5ADF-7C927831D4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6280350" y="326390"/>
            <a:ext cx="858569" cy="14046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5C6156-C9A9-632D-64BC-A5D3DB5CF11E}"/>
              </a:ext>
            </a:extLst>
          </p:cNvPr>
          <p:cNvSpPr txBox="1"/>
          <p:nvPr/>
        </p:nvSpPr>
        <p:spPr>
          <a:xfrm>
            <a:off x="1752600" y="7427774"/>
            <a:ext cx="7848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Product design, materials, manufacturing costs, shipping and fulfillment, warehousing, etc.</a:t>
            </a:r>
            <a:endParaRPr lang="en-US" sz="3600" dirty="0">
              <a:solidFill>
                <a:srgbClr val="FFC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094EDC-6A48-1FAE-C1F0-F945D1BC5D90}"/>
              </a:ext>
            </a:extLst>
          </p:cNvPr>
          <p:cNvSpPr txBox="1"/>
          <p:nvPr/>
        </p:nvSpPr>
        <p:spPr>
          <a:xfrm>
            <a:off x="9871213" y="7427774"/>
            <a:ext cx="7848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C000"/>
                </a:solidFill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App build, cloud hosting, legal/business opening costs, human resources, maintenance </a:t>
            </a:r>
            <a:endParaRPr lang="en-US" sz="3600" dirty="0">
              <a:solidFill>
                <a:srgbClr val="FFC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8287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with a pie chart&#10;&#10;Description automatically generated">
            <a:extLst>
              <a:ext uri="{FF2B5EF4-FFF2-40B4-BE49-F238E27FC236}">
                <a16:creationId xmlns:a16="http://schemas.microsoft.com/office/drawing/2014/main" id="{49702C3A-6F44-5FB4-7E5B-15C6F3682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9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30819" y="9488975"/>
            <a:ext cx="21591922" cy="2012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34097" y="473160"/>
            <a:ext cx="8583474" cy="86463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28537" y="198361"/>
            <a:ext cx="7273210" cy="399735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53787" y="9661858"/>
            <a:ext cx="14980426" cy="39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9"/>
              </a:lnSpc>
            </a:pPr>
            <a:r>
              <a:rPr lang="en-US" sz="2264" spc="224">
                <a:solidFill>
                  <a:srgbClr val="FFFFFF"/>
                </a:solidFill>
                <a:latin typeface="Arimo"/>
              </a:rPr>
              <a:t>FOR MORE INFORMATION PLEASE VISIT WWW.TRUSTYOURCRAZYIDEASCHALLENGE.ORG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0008" y="3783989"/>
            <a:ext cx="17131792" cy="28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38"/>
              </a:lnSpc>
            </a:pPr>
            <a:r>
              <a:rPr lang="en-US" sz="14598" spc="-729">
                <a:solidFill>
                  <a:srgbClr val="1B1B1B"/>
                </a:solidFill>
                <a:latin typeface="Calibri 1 Bold"/>
              </a:rPr>
              <a:t>JA IDEA ACCELERATOR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3815" y="6301160"/>
            <a:ext cx="17367984" cy="122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93"/>
              </a:lnSpc>
            </a:pPr>
            <a:r>
              <a:rPr lang="en-US" sz="7539">
                <a:solidFill>
                  <a:srgbClr val="00A0AF"/>
                </a:solidFill>
                <a:latin typeface="Calibri 1"/>
              </a:rPr>
              <a:t>MAKING THE PITCH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5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6842" y="458886"/>
            <a:ext cx="15263492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 spc="1287">
                <a:solidFill>
                  <a:srgbClr val="E3E24F"/>
                </a:solidFill>
                <a:latin typeface="Open Sans Bold"/>
              </a:rPr>
              <a:t>THE ASK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741644" y="3026423"/>
            <a:ext cx="8517656" cy="4791122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" b="-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009939"/>
            <a:ext cx="6781010" cy="747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5011" lvl="1" indent="-392505">
              <a:lnSpc>
                <a:spcPts val="4254"/>
              </a:lnSpc>
              <a:buFont typeface="Arial"/>
              <a:buChar char="•"/>
            </a:pPr>
            <a:r>
              <a:rPr lang="en-US" sz="3635" dirty="0">
                <a:solidFill>
                  <a:srgbClr val="FFFFFF"/>
                </a:solidFill>
                <a:latin typeface="Open Sauce"/>
              </a:rPr>
              <a:t>Justify how much money you need by providing a cost structure breakdown</a:t>
            </a:r>
          </a:p>
          <a:p>
            <a:pPr>
              <a:lnSpc>
                <a:spcPts val="4254"/>
              </a:lnSpc>
            </a:pPr>
            <a:endParaRPr lang="en-US" sz="3635" dirty="0">
              <a:solidFill>
                <a:srgbClr val="FFFFFF"/>
              </a:solidFill>
              <a:latin typeface="Open Sauce"/>
            </a:endParaRPr>
          </a:p>
          <a:p>
            <a:pPr marL="785011" lvl="1" indent="-392505">
              <a:lnSpc>
                <a:spcPts val="4254"/>
              </a:lnSpc>
              <a:buFont typeface="Arial"/>
              <a:buChar char="•"/>
            </a:pPr>
            <a:r>
              <a:rPr lang="en-US" sz="3635" dirty="0">
                <a:solidFill>
                  <a:srgbClr val="FFFFFF"/>
                </a:solidFill>
                <a:latin typeface="Open Sauce"/>
              </a:rPr>
              <a:t>You can also add information about your timeline and major milestones you plan to reach. </a:t>
            </a:r>
          </a:p>
          <a:p>
            <a:pPr>
              <a:lnSpc>
                <a:spcPts val="4254"/>
              </a:lnSpc>
            </a:pPr>
            <a:endParaRPr lang="en-US" sz="3635" dirty="0">
              <a:solidFill>
                <a:srgbClr val="FFFFFF"/>
              </a:solidFill>
              <a:latin typeface="Open Sauce"/>
            </a:endParaRPr>
          </a:p>
          <a:p>
            <a:pPr marL="785011" lvl="1" indent="-392505">
              <a:lnSpc>
                <a:spcPts val="4254"/>
              </a:lnSpc>
              <a:buFont typeface="Arial"/>
              <a:buChar char="•"/>
            </a:pPr>
            <a:r>
              <a:rPr lang="en-US" sz="3635" dirty="0">
                <a:solidFill>
                  <a:srgbClr val="FFFFFF"/>
                </a:solidFill>
                <a:latin typeface="Open Sauce"/>
              </a:rPr>
              <a:t>Estimate an amount based on your cost to launch. Don't forget personnel in this!</a:t>
            </a:r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17456346" y="-72702"/>
            <a:ext cx="1030170" cy="2073116"/>
            <a:chOff x="0" y="0"/>
            <a:chExt cx="347980" cy="7002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7980" cy="700275"/>
            </a:xfrm>
            <a:custGeom>
              <a:avLst/>
              <a:gdLst/>
              <a:ahLst/>
              <a:cxnLst/>
              <a:rect l="l" t="t" r="r" b="b"/>
              <a:pathLst>
                <a:path w="347980" h="700275">
                  <a:moveTo>
                    <a:pt x="0" y="0"/>
                  </a:moveTo>
                  <a:lnTo>
                    <a:pt x="347980" y="0"/>
                  </a:lnTo>
                  <a:lnTo>
                    <a:pt x="347980" y="700275"/>
                  </a:lnTo>
                  <a:lnTo>
                    <a:pt x="0" y="700275"/>
                  </a:lnTo>
                  <a:close/>
                </a:path>
              </a:pathLst>
            </a:custGeom>
            <a:solidFill>
              <a:srgbClr val="E3E24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4932741" y="326390"/>
            <a:ext cx="858569" cy="14046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5402778" y="51099"/>
            <a:ext cx="1195112" cy="19552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5606545" y="326390"/>
            <a:ext cx="858569" cy="14046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6064188" y="51099"/>
            <a:ext cx="1195112" cy="19552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6280350" y="326390"/>
            <a:ext cx="858569" cy="1404619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B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6842" y="703995"/>
            <a:ext cx="11536938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 spc="1287" dirty="0">
                <a:solidFill>
                  <a:srgbClr val="E3E24F"/>
                </a:solidFill>
                <a:latin typeface="Open Sans Bold"/>
              </a:rPr>
              <a:t>CLOSING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6842" y="2671220"/>
            <a:ext cx="6781010" cy="5514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64006" lvl="1" indent="-571500">
              <a:lnSpc>
                <a:spcPts val="4254"/>
              </a:lnSpc>
              <a:buFont typeface="Arial" panose="020B0604020202020204" pitchFamily="34" charset="0"/>
              <a:buChar char="•"/>
            </a:pPr>
            <a:r>
              <a:rPr lang="en-US" sz="3635" dirty="0">
                <a:solidFill>
                  <a:srgbClr val="FFFFFF"/>
                </a:solidFill>
                <a:latin typeface="Open Sauce"/>
              </a:rPr>
              <a:t>Remind investors why this problem matters.</a:t>
            </a:r>
          </a:p>
          <a:p>
            <a:pPr marL="964006" lvl="1" indent="-571500">
              <a:lnSpc>
                <a:spcPts val="4254"/>
              </a:lnSpc>
              <a:buFont typeface="Arial" panose="020B0604020202020204" pitchFamily="34" charset="0"/>
              <a:buChar char="•"/>
            </a:pPr>
            <a:endParaRPr lang="en-US" sz="3635" dirty="0">
              <a:solidFill>
                <a:srgbClr val="FFFFFF"/>
              </a:solidFill>
              <a:latin typeface="Open Sauce"/>
            </a:endParaRPr>
          </a:p>
          <a:p>
            <a:pPr marL="964006" lvl="1" indent="-571500">
              <a:lnSpc>
                <a:spcPts val="4254"/>
              </a:lnSpc>
              <a:buFont typeface="Arial" panose="020B0604020202020204" pitchFamily="34" charset="0"/>
              <a:buChar char="•"/>
            </a:pPr>
            <a:r>
              <a:rPr lang="en-US" sz="3635" dirty="0">
                <a:solidFill>
                  <a:srgbClr val="FFFFFF"/>
                </a:solidFill>
                <a:latin typeface="Open Sauce"/>
              </a:rPr>
              <a:t>Highlight key information that you want them to remember. </a:t>
            </a:r>
          </a:p>
          <a:p>
            <a:pPr marL="964006" lvl="1" indent="-571500">
              <a:lnSpc>
                <a:spcPts val="4254"/>
              </a:lnSpc>
              <a:buFont typeface="Arial" panose="020B0604020202020204" pitchFamily="34" charset="0"/>
              <a:buChar char="•"/>
            </a:pPr>
            <a:endParaRPr lang="en-US" sz="3635" dirty="0">
              <a:solidFill>
                <a:srgbClr val="FFFFFF"/>
              </a:solidFill>
              <a:latin typeface="Open Sauce"/>
            </a:endParaRPr>
          </a:p>
          <a:p>
            <a:pPr marL="964006" lvl="1" indent="-571500">
              <a:lnSpc>
                <a:spcPts val="4254"/>
              </a:lnSpc>
              <a:buFont typeface="Arial" panose="020B0604020202020204" pitchFamily="34" charset="0"/>
              <a:buChar char="•"/>
            </a:pPr>
            <a:r>
              <a:rPr lang="en-US" sz="3635" dirty="0">
                <a:solidFill>
                  <a:srgbClr val="FFFFFF"/>
                </a:solidFill>
                <a:latin typeface="Open Sauce"/>
              </a:rPr>
              <a:t>Give a snappy closing line like “Find Your Buds with Study Bud!”</a:t>
            </a:r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17456346" y="-72702"/>
            <a:ext cx="1030170" cy="2073116"/>
            <a:chOff x="0" y="0"/>
            <a:chExt cx="347980" cy="7002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7980" cy="700275"/>
            </a:xfrm>
            <a:custGeom>
              <a:avLst/>
              <a:gdLst/>
              <a:ahLst/>
              <a:cxnLst/>
              <a:rect l="l" t="t" r="r" b="b"/>
              <a:pathLst>
                <a:path w="347980" h="700275">
                  <a:moveTo>
                    <a:pt x="0" y="0"/>
                  </a:moveTo>
                  <a:lnTo>
                    <a:pt x="347980" y="0"/>
                  </a:lnTo>
                  <a:lnTo>
                    <a:pt x="347980" y="700275"/>
                  </a:lnTo>
                  <a:lnTo>
                    <a:pt x="0" y="700275"/>
                  </a:lnTo>
                  <a:close/>
                </a:path>
              </a:pathLst>
            </a:custGeom>
            <a:solidFill>
              <a:srgbClr val="E3E24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4932741" y="326390"/>
            <a:ext cx="858569" cy="14046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402778" y="51099"/>
            <a:ext cx="1195112" cy="19552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5606545" y="326390"/>
            <a:ext cx="858569" cy="14046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6064188" y="51099"/>
            <a:ext cx="1195112" cy="19552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6280350" y="326390"/>
            <a:ext cx="858569" cy="1404619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7CAA578-DCCB-FAAC-F20A-579EFD77FF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471" y="2762247"/>
            <a:ext cx="9041829" cy="508602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30819" y="9488975"/>
            <a:ext cx="21591922" cy="201281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53787" y="9661858"/>
            <a:ext cx="14980426" cy="39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9"/>
              </a:lnSpc>
            </a:pPr>
            <a:r>
              <a:rPr lang="en-US" sz="2264" spc="224">
                <a:solidFill>
                  <a:srgbClr val="FFFFFF"/>
                </a:solidFill>
                <a:latin typeface="Arimo"/>
              </a:rPr>
              <a:t>FOR MORE INFORMATION PLEASE VISIT WWW.TRUSTYOURCRAZYIDEASCHALLENGE.ORG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28537" y="198361"/>
            <a:ext cx="7273210" cy="399735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60008" y="3783989"/>
            <a:ext cx="17131792" cy="281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38"/>
              </a:lnSpc>
            </a:pPr>
            <a:r>
              <a:rPr lang="en-US" sz="14598" spc="-729">
                <a:solidFill>
                  <a:srgbClr val="1B1B1B"/>
                </a:solidFill>
                <a:latin typeface="Calibri 1 Bold"/>
              </a:rPr>
              <a:t>JA IDEA ACCELERATOR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3815" y="6301160"/>
            <a:ext cx="17367984" cy="122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93"/>
              </a:lnSpc>
            </a:pPr>
            <a:r>
              <a:rPr lang="en-US" sz="7539">
                <a:solidFill>
                  <a:srgbClr val="00A0AF"/>
                </a:solidFill>
                <a:latin typeface="Calibri 1"/>
              </a:rPr>
              <a:t>UNIT I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96323" y="473160"/>
            <a:ext cx="8721248" cy="87851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4192837"/>
            <a:ext cx="18032497" cy="1508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7"/>
              </a:lnSpc>
            </a:pPr>
            <a:r>
              <a:rPr lang="en-US" sz="4355">
                <a:solidFill>
                  <a:srgbClr val="FEFEFE"/>
                </a:solidFill>
                <a:latin typeface="Montserrat Extra-Bold Bold"/>
              </a:rPr>
              <a:t>How do entrepreneurs get the money they need to start their businesses?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130793" cy="101985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9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40171"/>
              </p:ext>
            </p:extLst>
          </p:nvPr>
        </p:nvGraphicFramePr>
        <p:xfrm>
          <a:off x="463074" y="1797188"/>
          <a:ext cx="17333904" cy="757004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845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6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9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23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885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701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05563">
                <a:tc>
                  <a:txBody>
                    <a:bodyPr/>
                    <a:lstStyle/>
                    <a:p>
                      <a:endParaRPr lang="en-US" sz="2000" dirty="0">
                        <a:latin typeface="Open Sauce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Personal Savings</a:t>
                      </a:r>
                      <a:endParaRPr lang="en-US" sz="2800" b="1" dirty="0">
                        <a:latin typeface="Open Sauce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Loans + Credit Cards</a:t>
                      </a:r>
                      <a:endParaRPr lang="en-US" sz="2800" b="1" dirty="0">
                        <a:latin typeface="Open Sauce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Friends, Family, and Fools</a:t>
                      </a:r>
                      <a:endParaRPr lang="en-US" sz="2800" b="1" dirty="0">
                        <a:latin typeface="Open Sauce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b="1" dirty="0">
                          <a:latin typeface="Open Sauce" panose="020B0604020202020204" charset="0"/>
                        </a:rPr>
                        <a:t>Crowd</a:t>
                      </a:r>
                    </a:p>
                    <a:p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Funding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Accelerator, Incubators, and Pitch Competitions</a:t>
                      </a:r>
                      <a:endParaRPr lang="en-US" sz="2800" b="1" dirty="0">
                        <a:latin typeface="Open Sauce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Angel Investors</a:t>
                      </a:r>
                      <a:endParaRPr lang="en-US" sz="2800" b="1" dirty="0">
                        <a:latin typeface="Open Sauce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Venture Capital </a:t>
                      </a:r>
                      <a:endParaRPr lang="en-US" sz="2800" b="1" dirty="0">
                        <a:latin typeface="Open Sauce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112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6000" b="1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Pros</a:t>
                      </a:r>
                      <a:endParaRPr lang="en-US" sz="6000" b="1" dirty="0">
                        <a:latin typeface="Open Sauce" panose="020B060402020202020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You own 100% of your company</a:t>
                      </a:r>
                      <a:endParaRPr lang="en-US" sz="2000" dirty="0">
                        <a:latin typeface="Open Sauce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You own 100% of your company</a:t>
                      </a:r>
                      <a:endParaRPr lang="en-US" sz="2000" dirty="0">
                        <a:latin typeface="Open Sauce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You own 100% of your company</a:t>
                      </a:r>
                      <a:endParaRPr lang="en-US" sz="2000" dirty="0">
                        <a:latin typeface="Open Sauce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You own 100% of your company*</a:t>
                      </a:r>
                      <a:endParaRPr lang="en-US" sz="2000" dirty="0">
                        <a:latin typeface="Open Sauce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>
                          <a:latin typeface="Open Sauce" panose="020B0604020202020204" charset="0"/>
                        </a:rPr>
                        <a:t>Prize money;</a:t>
                      </a:r>
                    </a:p>
                    <a:p>
                      <a:r>
                        <a:rPr lang="en-US" sz="2000">
                          <a:latin typeface="Open Sauce" panose="020B0604020202020204" charset="0"/>
                        </a:rPr>
                        <a:t>Making Connections;</a:t>
                      </a:r>
                    </a:p>
                    <a:p>
                      <a:r>
                        <a:rPr lang="en-US" sz="200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Mentorship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>
                          <a:latin typeface="Open Sauce" panose="020B0604020202020204" charset="0"/>
                        </a:rPr>
                        <a:t>Usually invests at very early stages;</a:t>
                      </a:r>
                    </a:p>
                    <a:p>
                      <a:r>
                        <a:rPr lang="en-US" sz="200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Provides mentorship and advice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>
                          <a:latin typeface="Open Sauce" panose="020B0604020202020204" charset="0"/>
                        </a:rPr>
                        <a:t>Able to invest much more money, typically when a company wants to grow;</a:t>
                      </a:r>
                    </a:p>
                    <a:p>
                      <a:r>
                        <a:rPr lang="en-US" sz="200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Provides connections and advice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265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6000" b="1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Cons</a:t>
                      </a:r>
                      <a:endParaRPr lang="en-US" sz="6000" b="1" dirty="0">
                        <a:latin typeface="Open Sauce" panose="020B060402020202020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You may not have enough money to grow quickly.</a:t>
                      </a:r>
                      <a:endParaRPr lang="en-US" sz="2000" dirty="0">
                        <a:latin typeface="Open Sauce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>
                          <a:latin typeface="Open Sauce" panose="020B0604020202020204" charset="0"/>
                        </a:rPr>
                        <a:t>Bank loans are very difficult to get.</a:t>
                      </a:r>
                    </a:p>
                    <a:p>
                      <a:r>
                        <a:rPr lang="en-US" sz="200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Becomes debt that needs to be paid back with interest.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You run the risk of loosing their money or having to pay them back, depending on your agreement.</a:t>
                      </a:r>
                      <a:endParaRPr lang="en-US" sz="2000" dirty="0">
                        <a:latin typeface="Open Sauce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Running a successful campaign is time consuming and may fail.</a:t>
                      </a:r>
                      <a:endParaRPr lang="en-US" sz="2000" dirty="0">
                        <a:latin typeface="Open Sauce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May take a percentage of ownership.</a:t>
                      </a:r>
                      <a:endParaRPr lang="en-US" sz="2000" dirty="0">
                        <a:latin typeface="Open Sauce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dirty="0">
                          <a:latin typeface="Open Sauce" panose="020B0604020202020204" charset="0"/>
                        </a:rPr>
                        <a:t>Difficult to get.</a:t>
                      </a:r>
                    </a:p>
                    <a:p>
                      <a:r>
                        <a:rPr lang="en-US" sz="2000" dirty="0">
                          <a:latin typeface="Open Sauce" panose="020B0604020202020204" charset="0"/>
                        </a:rPr>
                        <a:t>Smaller Investment;</a:t>
                      </a:r>
                    </a:p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Will take a percentage of ownership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dirty="0">
                          <a:latin typeface="Open Sauce" panose="020B0604020202020204" charset="0"/>
                        </a:rPr>
                        <a:t>Difficult to get.</a:t>
                      </a:r>
                    </a:p>
                    <a:p>
                      <a:r>
                        <a:rPr lang="en-US" sz="2000" dirty="0">
                          <a:latin typeface="Open Sauce" panose="020B0604020202020204" charset="0"/>
                        </a:rPr>
                        <a:t>Take a higher stake;</a:t>
                      </a:r>
                    </a:p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latin typeface="Open Sauce" panose="020B0604020202020204" charset="0"/>
                        </a:rPr>
                        <a:t>Higher expectations for ROI and expect a greater role in decision making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47939" y="345305"/>
            <a:ext cx="10421938" cy="877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6"/>
              </a:lnSpc>
            </a:pPr>
            <a:r>
              <a:rPr lang="en-US" sz="5190">
                <a:solidFill>
                  <a:srgbClr val="000000"/>
                </a:solidFill>
                <a:latin typeface="Open Sauce"/>
              </a:rPr>
              <a:t>START UP CAPITAL SOURCES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AD303DBA5CFC46B3222EE9D1D17BF3" ma:contentTypeVersion="15" ma:contentTypeDescription="Create a new document." ma:contentTypeScope="" ma:versionID="eeb6434163f4e65e5b765a9148737411">
  <xsd:schema xmlns:xsd="http://www.w3.org/2001/XMLSchema" xmlns:xs="http://www.w3.org/2001/XMLSchema" xmlns:p="http://schemas.microsoft.com/office/2006/metadata/properties" xmlns:ns2="9c1bf989-d495-43c3-8dfe-ff0652ac6123" xmlns:ns3="d0cc537a-efb2-4fcd-8c76-2a14ab563df6" targetNamespace="http://schemas.microsoft.com/office/2006/metadata/properties" ma:root="true" ma:fieldsID="19b477b436f4d3f79bd45c1b0ef1c45d" ns2:_="" ns3:_="">
    <xsd:import namespace="9c1bf989-d495-43c3-8dfe-ff0652ac6123"/>
    <xsd:import namespace="d0cc537a-efb2-4fcd-8c76-2a14ab563d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bf989-d495-43c3-8dfe-ff0652ac61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acde0a9-c461-4af9-948a-8d12ce7b55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cc537a-efb2-4fcd-8c76-2a14ab563df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2de8f9f-11a2-4e4f-8c6f-335f37c77fb8}" ma:internalName="TaxCatchAll" ma:showField="CatchAllData" ma:web="d0cc537a-efb2-4fcd-8c76-2a14ab563d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1bf989-d495-43c3-8dfe-ff0652ac6123">
      <Terms xmlns="http://schemas.microsoft.com/office/infopath/2007/PartnerControls"/>
    </lcf76f155ced4ddcb4097134ff3c332f>
    <TaxCatchAll xmlns="d0cc537a-efb2-4fcd-8c76-2a14ab563df6" xsi:nil="true"/>
  </documentManagement>
</p:properties>
</file>

<file path=customXml/itemProps1.xml><?xml version="1.0" encoding="utf-8"?>
<ds:datastoreItem xmlns:ds="http://schemas.openxmlformats.org/officeDocument/2006/customXml" ds:itemID="{A0448B60-DEA7-4CE3-817C-6D2544B8CE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7388E1-B3FA-49B6-B57E-289D5528F2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1bf989-d495-43c3-8dfe-ff0652ac6123"/>
    <ds:schemaRef ds:uri="d0cc537a-efb2-4fcd-8c76-2a14ab563d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EB6238-952D-44D8-84F4-0B26C34CFBEF}">
  <ds:schemaRefs>
    <ds:schemaRef ds:uri="http://schemas.microsoft.com/office/2006/metadata/properties"/>
    <ds:schemaRef ds:uri="http://schemas.microsoft.com/office/infopath/2007/PartnerControls"/>
    <ds:schemaRef ds:uri="9c1bf989-d495-43c3-8dfe-ff0652ac6123"/>
    <ds:schemaRef ds:uri="d0cc537a-efb2-4fcd-8c76-2a14ab563df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1289</Words>
  <Application>Microsoft Office PowerPoint</Application>
  <PresentationFormat>Custom</PresentationFormat>
  <Paragraphs>229</Paragraphs>
  <Slides>51</Slides>
  <Notes>0</Notes>
  <HiddenSlides>1</HiddenSlides>
  <MMClips>8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73" baseType="lpstr">
      <vt:lpstr>Calibri 1</vt:lpstr>
      <vt:lpstr>Calibri 1 Bold</vt:lpstr>
      <vt:lpstr>Montserrat Extra-Bold</vt:lpstr>
      <vt:lpstr>Finger Paint</vt:lpstr>
      <vt:lpstr>Arimo</vt:lpstr>
      <vt:lpstr>Glacial Indifference</vt:lpstr>
      <vt:lpstr>Glacial Indifference Bold</vt:lpstr>
      <vt:lpstr>Inter Bold</vt:lpstr>
      <vt:lpstr>Calibri</vt:lpstr>
      <vt:lpstr>Arial</vt:lpstr>
      <vt:lpstr>Aptos</vt:lpstr>
      <vt:lpstr>Open Sauce Bold</vt:lpstr>
      <vt:lpstr>Montserrat Classic Bold</vt:lpstr>
      <vt:lpstr>Montserrat Extra-Bold Bold</vt:lpstr>
      <vt:lpstr>Arimo Bold</vt:lpstr>
      <vt:lpstr>Open Sauce</vt:lpstr>
      <vt:lpstr>Myanmar Text</vt:lpstr>
      <vt:lpstr>Open Sans Bold</vt:lpstr>
      <vt:lpstr>Montaser Arabic</vt:lpstr>
      <vt:lpstr>Montserrat Semi-Bold Bold</vt:lpstr>
      <vt:lpstr>Open Sans 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V1 JA Idea Acclerator: Making the Pitch</dc:title>
  <dc:creator>Jordan Cressy</dc:creator>
  <cp:lastModifiedBy>Jordan Cressy</cp:lastModifiedBy>
  <cp:revision>3</cp:revision>
  <dcterms:created xsi:type="dcterms:W3CDTF">2006-08-16T00:00:00Z</dcterms:created>
  <dcterms:modified xsi:type="dcterms:W3CDTF">2024-02-21T20:50:42Z</dcterms:modified>
  <dc:identifier>DAFNihvpSDQ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0x010100E5AD303DBA5CFC46B3222EE9D1D17BF3</vt:lpwstr>
  </property>
  <property fmtid="{D5CDD505-2E9C-101B-9397-08002B2CF9AE}" pid="3" name="MediaServiceImageTags">
    <vt:lpwstr/>
  </property>
</Properties>
</file>